
<file path=[Content_Types].xml><?xml version="1.0" encoding="utf-8"?>
<Types xmlns="http://schemas.openxmlformats.org/package/2006/content-types">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2"/>
  </p:notesMasterIdLst>
  <p:handoutMasterIdLst>
    <p:handoutMasterId r:id="rId33"/>
  </p:handoutMasterIdLst>
  <p:sldIdLst>
    <p:sldId id="262" r:id="rId2"/>
    <p:sldId id="264" r:id="rId3"/>
    <p:sldId id="256" r:id="rId4"/>
    <p:sldId id="263" r:id="rId5"/>
    <p:sldId id="265" r:id="rId6"/>
    <p:sldId id="267" r:id="rId7"/>
    <p:sldId id="269" r:id="rId8"/>
    <p:sldId id="270" r:id="rId9"/>
    <p:sldId id="271" r:id="rId10"/>
    <p:sldId id="272" r:id="rId11"/>
    <p:sldId id="273" r:id="rId12"/>
    <p:sldId id="275" r:id="rId13"/>
    <p:sldId id="274" r:id="rId14"/>
    <p:sldId id="287" r:id="rId15"/>
    <p:sldId id="276" r:id="rId16"/>
    <p:sldId id="277" r:id="rId17"/>
    <p:sldId id="266" r:id="rId18"/>
    <p:sldId id="288" r:id="rId19"/>
    <p:sldId id="268" r:id="rId20"/>
    <p:sldId id="278" r:id="rId21"/>
    <p:sldId id="279" r:id="rId22"/>
    <p:sldId id="258" r:id="rId23"/>
    <p:sldId id="261" r:id="rId24"/>
    <p:sldId id="280" r:id="rId25"/>
    <p:sldId id="281" r:id="rId26"/>
    <p:sldId id="282" r:id="rId27"/>
    <p:sldId id="283" r:id="rId28"/>
    <p:sldId id="285" r:id="rId29"/>
    <p:sldId id="284" r:id="rId30"/>
    <p:sldId id="286" r:id="rId3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9999"/>
    <a:srgbClr val="00FFFF"/>
    <a:srgbClr val="2BA1F0"/>
    <a:srgbClr val="4FB0F6"/>
    <a:srgbClr val="EAB200"/>
    <a:srgbClr val="FFD243"/>
    <a:srgbClr val="F4DFAA"/>
    <a:srgbClr val="FFFFFF"/>
    <a:srgbClr val="CDF40C"/>
    <a:srgbClr val="D8ED13"/>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1385" autoAdjust="0"/>
  </p:normalViewPr>
  <p:slideViewPr>
    <p:cSldViewPr snapToGrid="0" snapToObjects="1">
      <p:cViewPr varScale="1">
        <p:scale>
          <a:sx n="79" d="100"/>
          <a:sy n="79" d="100"/>
        </p:scale>
        <p:origin x="1570" y="77"/>
      </p:cViewPr>
      <p:guideLst>
        <p:guide orient="horz" pos="2160"/>
        <p:guide pos="2880"/>
      </p:guideLst>
    </p:cSldViewPr>
  </p:slideViewPr>
  <p:notesTextViewPr>
    <p:cViewPr>
      <p:scale>
        <a:sx n="100" d="100"/>
        <a:sy n="100" d="100"/>
      </p:scale>
      <p:origin x="0" y="0"/>
    </p:cViewPr>
  </p:notesTextViewPr>
  <p:notesViewPr>
    <p:cSldViewPr snapToGrid="0" snapToObjects="1">
      <p:cViewPr varScale="1">
        <p:scale>
          <a:sx n="109" d="100"/>
          <a:sy n="109" d="100"/>
        </p:scale>
        <p:origin x="-2536" y="-96"/>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b="1" dirty="0">
                <a:solidFill>
                  <a:srgbClr val="003E74"/>
                </a:solidFill>
              </a:rPr>
              <a:t>Name of presentation</a:t>
            </a: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66B0EE2D-335A-3546-9D75-E17F32E16FE9}" type="datetime3">
              <a:rPr lang="en-GB" smtClean="0">
                <a:solidFill>
                  <a:srgbClr val="003E74"/>
                </a:solidFill>
              </a:rPr>
              <a:t>30 May, 2023</a:t>
            </a:fld>
            <a:endParaRPr lang="en-US" dirty="0">
              <a:solidFill>
                <a:srgbClr val="003E74"/>
              </a:solidFill>
            </a:endParaRPr>
          </a:p>
        </p:txBody>
      </p:sp>
    </p:spTree>
    <p:extLst>
      <p:ext uri="{BB962C8B-B14F-4D97-AF65-F5344CB8AC3E}">
        <p14:creationId xmlns:p14="http://schemas.microsoft.com/office/powerpoint/2010/main" val="3306949037"/>
      </p:ext>
    </p:extLst>
  </p:cSld>
  <p:clrMap bg1="lt1" tx1="dk1" bg2="lt2" tx2="dk2" accent1="accent1" accent2="accent2" accent3="accent3" accent4="accent4" accent5="accent5" accent6="accent6" hlink="hlink" folHlink="folHlink"/>
  <p:hf sldNum="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b="1">
                <a:solidFill>
                  <a:srgbClr val="003E74"/>
                </a:solidFill>
              </a:defRPr>
            </a:lvl1pPr>
          </a:lstStyle>
          <a:p>
            <a:r>
              <a:rPr lang="en-US" dirty="0"/>
              <a:t>Name of presentation</a:t>
            </a: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solidFill>
                  <a:srgbClr val="003E74"/>
                </a:solidFill>
              </a:defRPr>
            </a:lvl1pPr>
          </a:lstStyle>
          <a:p>
            <a:fld id="{8D35C32B-10D1-1447-A35B-280119DE9D12}" type="datetime3">
              <a:rPr lang="en-GB" smtClean="0"/>
              <a:pPr/>
              <a:t>30 May, 2023</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Tree>
    <p:extLst>
      <p:ext uri="{BB962C8B-B14F-4D97-AF65-F5344CB8AC3E}">
        <p14:creationId xmlns:p14="http://schemas.microsoft.com/office/powerpoint/2010/main" val="2133265648"/>
      </p:ext>
    </p:extLst>
  </p:cSld>
  <p:clrMap bg1="lt1" tx1="dk1" bg2="lt2" tx2="dk2" accent1="accent1" accent2="accent2" accent3="accent3" accent4="accent4" accent5="accent5" accent6="accent6" hlink="hlink" folHlink="folHlink"/>
  <p:hf sldNum="0" ftr="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solidFill>
                  <a:schemeClr val="tx1"/>
                </a:solidFill>
              </a:rPr>
              <a:t>The potential function plays the same role as density functional in DFT</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solidFill>
                  <a:schemeClr val="tx1"/>
                </a:solidFill>
              </a:rPr>
              <a:t>We should extract statistical features out of the trajectory</a:t>
            </a:r>
            <a:endParaRPr lang="en-GB" dirty="0"/>
          </a:p>
        </p:txBody>
      </p:sp>
      <p:sp>
        <p:nvSpPr>
          <p:cNvPr id="4" name="页眉占位符 3"/>
          <p:cNvSpPr>
            <a:spLocks noGrp="1"/>
          </p:cNvSpPr>
          <p:nvPr>
            <p:ph type="hdr" sz="quarter"/>
          </p:nvPr>
        </p:nvSpPr>
        <p:spPr/>
        <p:txBody>
          <a:bodyPr/>
          <a:lstStyle/>
          <a:p>
            <a:r>
              <a:rPr lang="en-US"/>
              <a:t>Name of presentation</a:t>
            </a:r>
            <a:endParaRPr lang="en-US" dirty="0"/>
          </a:p>
        </p:txBody>
      </p:sp>
      <p:sp>
        <p:nvSpPr>
          <p:cNvPr id="5" name="日期占位符 4"/>
          <p:cNvSpPr>
            <a:spLocks noGrp="1"/>
          </p:cNvSpPr>
          <p:nvPr>
            <p:ph type="dt" idx="1"/>
          </p:nvPr>
        </p:nvSpPr>
        <p:spPr/>
        <p:txBody>
          <a:bodyPr/>
          <a:lstStyle/>
          <a:p>
            <a:fld id="{8D35C32B-10D1-1447-A35B-280119DE9D12}" type="datetime3">
              <a:rPr lang="en-GB" smtClean="0"/>
              <a:pPr/>
              <a:t>30 May, 2023</a:t>
            </a:fld>
            <a:endParaRPr lang="en-US" dirty="0"/>
          </a:p>
        </p:txBody>
      </p:sp>
    </p:spTree>
    <p:extLst>
      <p:ext uri="{BB962C8B-B14F-4D97-AF65-F5344CB8AC3E}">
        <p14:creationId xmlns:p14="http://schemas.microsoft.com/office/powerpoint/2010/main" val="9114159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err="1">
                <a:solidFill>
                  <a:schemeClr val="tx1"/>
                </a:solidFill>
              </a:rPr>
              <a:t>Metadynamics</a:t>
            </a:r>
            <a:r>
              <a:rPr lang="en-US" sz="1200" dirty="0">
                <a:solidFill>
                  <a:schemeClr val="tx1"/>
                </a:solidFill>
              </a:rPr>
              <a:t> is to introduce a bias potential, and the model is an explicit parametrized model. Recently they are turning to neutral network model.</a:t>
            </a:r>
          </a:p>
          <a:p>
            <a:endParaRPr lang="en-GB" dirty="0"/>
          </a:p>
        </p:txBody>
      </p:sp>
      <p:sp>
        <p:nvSpPr>
          <p:cNvPr id="4" name="页眉占位符 3"/>
          <p:cNvSpPr>
            <a:spLocks noGrp="1"/>
          </p:cNvSpPr>
          <p:nvPr>
            <p:ph type="hdr" sz="quarter"/>
          </p:nvPr>
        </p:nvSpPr>
        <p:spPr/>
        <p:txBody>
          <a:bodyPr/>
          <a:lstStyle/>
          <a:p>
            <a:r>
              <a:rPr lang="en-US"/>
              <a:t>Name of presentation</a:t>
            </a:r>
            <a:endParaRPr lang="en-US" dirty="0"/>
          </a:p>
        </p:txBody>
      </p:sp>
      <p:sp>
        <p:nvSpPr>
          <p:cNvPr id="5" name="日期占位符 4"/>
          <p:cNvSpPr>
            <a:spLocks noGrp="1"/>
          </p:cNvSpPr>
          <p:nvPr>
            <p:ph type="dt" idx="1"/>
          </p:nvPr>
        </p:nvSpPr>
        <p:spPr/>
        <p:txBody>
          <a:bodyPr/>
          <a:lstStyle/>
          <a:p>
            <a:fld id="{8D35C32B-10D1-1447-A35B-280119DE9D12}" type="datetime3">
              <a:rPr lang="en-GB" smtClean="0"/>
              <a:pPr/>
              <a:t>30 May, 2023</a:t>
            </a:fld>
            <a:endParaRPr lang="en-US" dirty="0"/>
          </a:p>
        </p:txBody>
      </p:sp>
    </p:spTree>
    <p:extLst>
      <p:ext uri="{BB962C8B-B14F-4D97-AF65-F5344CB8AC3E}">
        <p14:creationId xmlns:p14="http://schemas.microsoft.com/office/powerpoint/2010/main" val="39085252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no imag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57200" y="3942832"/>
            <a:ext cx="6400800" cy="604513"/>
          </a:xfrm>
        </p:spPr>
        <p:txBody>
          <a:bodyPr/>
          <a:lstStyle>
            <a:lvl1pPr marL="0" indent="0" algn="l">
              <a:buNone/>
              <a:defRPr sz="2800">
                <a:solidFill>
                  <a:srgbClr val="000000"/>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edit Master subtitle style</a:t>
            </a:r>
            <a:endParaRPr lang="en-US" dirty="0"/>
          </a:p>
        </p:txBody>
      </p:sp>
      <p:sp>
        <p:nvSpPr>
          <p:cNvPr id="13" name="Title 12"/>
          <p:cNvSpPr>
            <a:spLocks noGrp="1"/>
          </p:cNvSpPr>
          <p:nvPr>
            <p:ph type="title"/>
          </p:nvPr>
        </p:nvSpPr>
        <p:spPr>
          <a:xfrm>
            <a:off x="457200" y="2096689"/>
            <a:ext cx="8229600" cy="1143000"/>
          </a:xfrm>
        </p:spPr>
        <p:txBody>
          <a:bodyPr/>
          <a:lstStyle>
            <a:lvl1pPr algn="l">
              <a:defRPr sz="5000" b="0">
                <a:solidFill>
                  <a:srgbClr val="003E74"/>
                </a:solidFill>
              </a:defRPr>
            </a:lvl1pPr>
          </a:lstStyle>
          <a:p>
            <a:r>
              <a:rPr lang="en-GB" dirty="0"/>
              <a:t>Click to edit Master title style</a:t>
            </a:r>
            <a:endParaRPr lang="en-US" dirty="0"/>
          </a:p>
        </p:txBody>
      </p:sp>
      <p:sp>
        <p:nvSpPr>
          <p:cNvPr id="7" name="Text Placeholder 3"/>
          <p:cNvSpPr txBox="1">
            <a:spLocks/>
          </p:cNvSpPr>
          <p:nvPr userDrawn="1"/>
        </p:nvSpPr>
        <p:spPr>
          <a:xfrm>
            <a:off x="6340639" y="800593"/>
            <a:ext cx="2346162" cy="257244"/>
          </a:xfrm>
          <a:prstGeom prst="rect">
            <a:avLst/>
          </a:prstGeom>
        </p:spPr>
        <p:txBody>
          <a:bodyPr lIns="0" tIns="0" rIns="0" bIns="0"/>
          <a:lstStyle>
            <a:lvl1pPr marL="0" indent="0" algn="r" defTabSz="457200" rtl="0" eaLnBrk="1" latinLnBrk="0" hangingPunct="1">
              <a:spcBef>
                <a:spcPct val="20000"/>
              </a:spcBef>
              <a:buClr>
                <a:srgbClr val="003E74"/>
              </a:buClr>
              <a:buFont typeface="Arial"/>
              <a:buNone/>
              <a:defRPr sz="1200" b="0" kern="1200" baseline="0">
                <a:solidFill>
                  <a:srgbClr val="003E74"/>
                </a:solidFill>
                <a:latin typeface="Arial"/>
                <a:ea typeface="+mn-ea"/>
                <a:cs typeface="Arial"/>
              </a:defRPr>
            </a:lvl1pPr>
            <a:lvl2pPr marL="742950" indent="-285750" algn="l" defTabSz="457200" rtl="0" eaLnBrk="1" latinLnBrk="0" hangingPunct="1">
              <a:spcBef>
                <a:spcPct val="20000"/>
              </a:spcBef>
              <a:buClr>
                <a:srgbClr val="003E74"/>
              </a:buClr>
              <a:buFont typeface="Arial"/>
              <a:buChar char="–"/>
              <a:defRPr sz="1800" kern="1200">
                <a:solidFill>
                  <a:schemeClr val="tx1"/>
                </a:solidFill>
                <a:latin typeface="Arial"/>
                <a:ea typeface="+mn-ea"/>
                <a:cs typeface="Arial"/>
              </a:defRPr>
            </a:lvl2pPr>
            <a:lvl3pPr marL="1143000" indent="-228600" algn="l" defTabSz="457200" rtl="0" eaLnBrk="1" latinLnBrk="0" hangingPunct="1">
              <a:spcBef>
                <a:spcPct val="20000"/>
              </a:spcBef>
              <a:buClr>
                <a:srgbClr val="003E74"/>
              </a:buClr>
              <a:buFont typeface="Arial"/>
              <a:buChar char="•"/>
              <a:defRPr sz="1400" kern="1200">
                <a:solidFill>
                  <a:schemeClr val="tx1"/>
                </a:solidFill>
                <a:latin typeface="Arial"/>
                <a:ea typeface="+mn-ea"/>
                <a:cs typeface="Arial"/>
              </a:defRPr>
            </a:lvl3pPr>
            <a:lvl4pPr marL="1600200" indent="-228600" algn="l" defTabSz="457200" rtl="0" eaLnBrk="1" latinLnBrk="0" hangingPunct="1">
              <a:spcBef>
                <a:spcPct val="20000"/>
              </a:spcBef>
              <a:buClr>
                <a:srgbClr val="003E74"/>
              </a:buClr>
              <a:buFont typeface="Arial"/>
              <a:buChar char="–"/>
              <a:defRPr sz="1400" kern="1200">
                <a:solidFill>
                  <a:schemeClr val="tx1"/>
                </a:solidFill>
                <a:latin typeface="Arial"/>
                <a:ea typeface="+mn-ea"/>
                <a:cs typeface="Arial"/>
              </a:defRPr>
            </a:lvl4pPr>
            <a:lvl5pPr marL="2057400" indent="-228600" algn="l" defTabSz="457200" rtl="0" eaLnBrk="1" latinLnBrk="0" hangingPunct="1">
              <a:spcBef>
                <a:spcPct val="20000"/>
              </a:spcBef>
              <a:buClr>
                <a:srgbClr val="003E74"/>
              </a:buClr>
              <a:buFont typeface="Arial"/>
              <a:buChar char="»"/>
              <a:defRPr sz="1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dirty="0"/>
          </a:p>
        </p:txBody>
      </p:sp>
      <p:sp>
        <p:nvSpPr>
          <p:cNvPr id="10" name="Text Placeholder 9"/>
          <p:cNvSpPr>
            <a:spLocks noGrp="1"/>
          </p:cNvSpPr>
          <p:nvPr>
            <p:ph type="body" sz="quarter" idx="11" hasCustomPrompt="1"/>
          </p:nvPr>
        </p:nvSpPr>
        <p:spPr>
          <a:xfrm>
            <a:off x="457200" y="5273580"/>
            <a:ext cx="6400800" cy="339811"/>
          </a:xfrm>
        </p:spPr>
        <p:txBody>
          <a:bodyPr/>
          <a:lstStyle>
            <a:lvl1pPr marL="0" indent="0" algn="l">
              <a:buNone/>
              <a:defRPr sz="1200" baseline="0">
                <a:solidFill>
                  <a:srgbClr val="9D9D9D"/>
                </a:solidFill>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GB" dirty="0"/>
              <a:t>Click to edit author name</a:t>
            </a:r>
            <a:endParaRPr lang="en-US" dirty="0"/>
          </a:p>
        </p:txBody>
      </p:sp>
      <p:sp>
        <p:nvSpPr>
          <p:cNvPr id="8" name="Text Placeholder 3"/>
          <p:cNvSpPr>
            <a:spLocks noGrp="1"/>
          </p:cNvSpPr>
          <p:nvPr>
            <p:ph type="body" sz="quarter" idx="13" hasCustomPrompt="1"/>
          </p:nvPr>
        </p:nvSpPr>
        <p:spPr>
          <a:xfrm>
            <a:off x="7095256" y="791391"/>
            <a:ext cx="1591545" cy="257175"/>
          </a:xfrm>
        </p:spPr>
        <p:txBody>
          <a:bodyPr/>
          <a:lstStyle>
            <a:lvl1pPr marL="0" indent="0" algn="r">
              <a:buNone/>
              <a:defRPr sz="1200">
                <a:solidFill>
                  <a:srgbClr val="003E74"/>
                </a:solidFill>
              </a:defRPr>
            </a:lvl1pPr>
          </a:lstStyle>
          <a:p>
            <a:pPr lvl="0"/>
            <a:r>
              <a:rPr lang="en-US" dirty="0"/>
              <a:t>Click to add the date</a:t>
            </a:r>
          </a:p>
        </p:txBody>
      </p:sp>
    </p:spTree>
    <p:extLst>
      <p:ext uri="{BB962C8B-B14F-4D97-AF65-F5344CB8AC3E}">
        <p14:creationId xmlns:p14="http://schemas.microsoft.com/office/powerpoint/2010/main" val="371809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with imag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57200" y="4245089"/>
            <a:ext cx="3601176" cy="797761"/>
          </a:xfrm>
        </p:spPr>
        <p:txBody>
          <a:bodyPr/>
          <a:lstStyle>
            <a:lvl1pPr marL="0" indent="0" algn="l">
              <a:buNone/>
              <a:defRPr sz="2800">
                <a:solidFill>
                  <a:srgbClr val="000000"/>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edit Master subtitle style</a:t>
            </a:r>
            <a:endParaRPr lang="en-US" dirty="0"/>
          </a:p>
        </p:txBody>
      </p:sp>
      <p:sp>
        <p:nvSpPr>
          <p:cNvPr id="4" name="Title 12"/>
          <p:cNvSpPr>
            <a:spLocks noGrp="1"/>
          </p:cNvSpPr>
          <p:nvPr>
            <p:ph type="title"/>
          </p:nvPr>
        </p:nvSpPr>
        <p:spPr>
          <a:xfrm>
            <a:off x="457200" y="1545982"/>
            <a:ext cx="3601176" cy="2153335"/>
          </a:xfrm>
        </p:spPr>
        <p:txBody>
          <a:bodyPr/>
          <a:lstStyle>
            <a:lvl1pPr>
              <a:defRPr sz="5000" b="0">
                <a:solidFill>
                  <a:srgbClr val="003E74"/>
                </a:solidFill>
              </a:defRPr>
            </a:lvl1pPr>
          </a:lstStyle>
          <a:p>
            <a:r>
              <a:rPr lang="en-GB" dirty="0"/>
              <a:t>Click to edit Master title style</a:t>
            </a:r>
            <a:endParaRPr lang="en-US" dirty="0"/>
          </a:p>
        </p:txBody>
      </p:sp>
      <p:sp>
        <p:nvSpPr>
          <p:cNvPr id="5" name="Text Placeholder 9"/>
          <p:cNvSpPr>
            <a:spLocks noGrp="1"/>
          </p:cNvSpPr>
          <p:nvPr>
            <p:ph type="body" sz="quarter" idx="11" hasCustomPrompt="1"/>
          </p:nvPr>
        </p:nvSpPr>
        <p:spPr>
          <a:xfrm>
            <a:off x="457200" y="5522041"/>
            <a:ext cx="3601176" cy="339811"/>
          </a:xfrm>
        </p:spPr>
        <p:txBody>
          <a:bodyPr/>
          <a:lstStyle>
            <a:lvl1pPr marL="0" indent="0" algn="l">
              <a:buNone/>
              <a:defRPr sz="1200" baseline="0">
                <a:solidFill>
                  <a:srgbClr val="9D9D9D"/>
                </a:solidFill>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GB" dirty="0"/>
              <a:t>Click to edit author name</a:t>
            </a:r>
            <a:endParaRPr lang="en-US" dirty="0"/>
          </a:p>
        </p:txBody>
      </p:sp>
      <p:sp>
        <p:nvSpPr>
          <p:cNvPr id="7" name="Picture Placeholder 6"/>
          <p:cNvSpPr>
            <a:spLocks noGrp="1"/>
          </p:cNvSpPr>
          <p:nvPr>
            <p:ph type="pic" sz="quarter" idx="12"/>
          </p:nvPr>
        </p:nvSpPr>
        <p:spPr>
          <a:xfrm>
            <a:off x="4756151" y="1546225"/>
            <a:ext cx="3930650" cy="4316413"/>
          </a:xfrm>
        </p:spPr>
        <p:txBody>
          <a:bodyPr/>
          <a:lstStyle>
            <a:lvl1pPr>
              <a:buClr>
                <a:srgbClr val="0085CA"/>
              </a:buClr>
              <a:defRPr/>
            </a:lvl1pPr>
          </a:lstStyle>
          <a:p>
            <a:endParaRPr lang="en-US" dirty="0"/>
          </a:p>
        </p:txBody>
      </p:sp>
      <p:sp>
        <p:nvSpPr>
          <p:cNvPr id="9" name="Text Placeholder 3"/>
          <p:cNvSpPr>
            <a:spLocks noGrp="1"/>
          </p:cNvSpPr>
          <p:nvPr>
            <p:ph type="body" sz="quarter" idx="13" hasCustomPrompt="1"/>
          </p:nvPr>
        </p:nvSpPr>
        <p:spPr>
          <a:xfrm>
            <a:off x="7095256" y="791391"/>
            <a:ext cx="1591545" cy="257175"/>
          </a:xfrm>
        </p:spPr>
        <p:txBody>
          <a:bodyPr/>
          <a:lstStyle>
            <a:lvl1pPr marL="0" indent="0" algn="r">
              <a:buNone/>
              <a:defRPr sz="1200">
                <a:solidFill>
                  <a:srgbClr val="003E74"/>
                </a:solidFill>
              </a:defRPr>
            </a:lvl1pPr>
          </a:lstStyle>
          <a:p>
            <a:pPr lvl="0"/>
            <a:r>
              <a:rPr lang="en-US" dirty="0"/>
              <a:t>Click to add the date</a:t>
            </a:r>
          </a:p>
        </p:txBody>
      </p:sp>
    </p:spTree>
    <p:extLst>
      <p:ext uri="{BB962C8B-B14F-4D97-AF65-F5344CB8AC3E}">
        <p14:creationId xmlns:p14="http://schemas.microsoft.com/office/powerpoint/2010/main" val="13720300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 (on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800"/>
            </a:lvl1pPr>
          </a:lstStyle>
          <a:p>
            <a:r>
              <a:rPr lang="en-GB" dirty="0"/>
              <a:t>Click to edit Master title style</a:t>
            </a:r>
            <a:endParaRPr lang="en-US" dirty="0"/>
          </a:p>
        </p:txBody>
      </p:sp>
      <p:sp>
        <p:nvSpPr>
          <p:cNvPr id="3" name="Content Placeholder 2"/>
          <p:cNvSpPr>
            <a:spLocks noGrp="1"/>
          </p:cNvSpPr>
          <p:nvPr>
            <p:ph idx="1"/>
          </p:nvPr>
        </p:nvSpPr>
        <p:spPr/>
        <p:txBody>
          <a:bodyPr/>
          <a:lstStyle>
            <a:lvl1pPr>
              <a:buClr>
                <a:srgbClr val="0085CA"/>
              </a:buClr>
              <a:defRPr/>
            </a:lvl1pPr>
            <a:lvl2pPr>
              <a:buClr>
                <a:srgbClr val="0085CA"/>
              </a:buClr>
              <a:defRPr/>
            </a:lvl2pPr>
            <a:lvl3pPr>
              <a:buClr>
                <a:srgbClr val="0085CA"/>
              </a:buClr>
              <a:defRPr sz="1200"/>
            </a:lvl3pPr>
            <a:lvl4pPr>
              <a:buClr>
                <a:srgbClr val="0085CA"/>
              </a:buClr>
              <a:defRPr sz="1200"/>
            </a:lvl4pPr>
            <a:lvl5pPr>
              <a:buClr>
                <a:srgbClr val="0085CA"/>
              </a:buClr>
              <a:defRPr sz="1200">
                <a:latin typeface="+mn-lt"/>
              </a:defRPr>
            </a:lvl5pPr>
            <a:lvl6pPr marL="2286000" indent="0">
              <a:buNone/>
              <a:defRPr sz="1400" baseline="0">
                <a:latin typeface="+mn-lt"/>
              </a:defRPr>
            </a:lvl6pPr>
            <a:lvl7pPr>
              <a:defRPr/>
            </a:lvl7pPr>
            <a:lvl8pPr>
              <a:defRPr/>
            </a:lvl8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8" name="Text Placeholder 7"/>
          <p:cNvSpPr>
            <a:spLocks noGrp="1"/>
          </p:cNvSpPr>
          <p:nvPr>
            <p:ph type="body" sz="quarter" idx="10" hasCustomPrompt="1"/>
          </p:nvPr>
        </p:nvSpPr>
        <p:spPr>
          <a:xfrm>
            <a:off x="6340638" y="469900"/>
            <a:ext cx="2346162" cy="312291"/>
          </a:xfrm>
        </p:spPr>
        <p:txBody>
          <a:bodyPr/>
          <a:lstStyle>
            <a:lvl1pPr marL="0" indent="0" algn="r">
              <a:buNone/>
              <a:defRPr sz="1200" b="1">
                <a:solidFill>
                  <a:srgbClr val="003E74"/>
                </a:solidFill>
              </a:defRPr>
            </a:lvl1pPr>
            <a:lvl2pPr marL="457200" indent="0">
              <a:buNone/>
              <a:defRPr sz="1200">
                <a:solidFill>
                  <a:srgbClr val="003E74"/>
                </a:solidFill>
              </a:defRPr>
            </a:lvl2pPr>
            <a:lvl3pPr marL="914400" indent="0">
              <a:buNone/>
              <a:defRPr sz="1200">
                <a:solidFill>
                  <a:srgbClr val="003E74"/>
                </a:solidFill>
              </a:defRPr>
            </a:lvl3pPr>
            <a:lvl4pPr marL="1371600" indent="0">
              <a:buNone/>
              <a:defRPr sz="1200">
                <a:solidFill>
                  <a:srgbClr val="003E74"/>
                </a:solidFill>
              </a:defRPr>
            </a:lvl4pPr>
            <a:lvl5pPr marL="1828800" indent="0">
              <a:buNone/>
              <a:defRPr sz="1200">
                <a:solidFill>
                  <a:srgbClr val="003E74"/>
                </a:solidFill>
              </a:defRPr>
            </a:lvl5pPr>
          </a:lstStyle>
          <a:p>
            <a:pPr lvl="0"/>
            <a:r>
              <a:rPr lang="en-GB" dirty="0"/>
              <a:t>Click to edit presentation title</a:t>
            </a:r>
            <a:endParaRPr lang="en-US" dirty="0"/>
          </a:p>
        </p:txBody>
      </p:sp>
      <p:sp>
        <p:nvSpPr>
          <p:cNvPr id="7" name="Text Placeholder 3"/>
          <p:cNvSpPr>
            <a:spLocks noGrp="1"/>
          </p:cNvSpPr>
          <p:nvPr>
            <p:ph type="body" sz="quarter" idx="12" hasCustomPrompt="1"/>
          </p:nvPr>
        </p:nvSpPr>
        <p:spPr>
          <a:xfrm>
            <a:off x="7095256" y="791391"/>
            <a:ext cx="1591545" cy="257175"/>
          </a:xfrm>
        </p:spPr>
        <p:txBody>
          <a:bodyPr/>
          <a:lstStyle>
            <a:lvl1pPr marL="0" indent="0" algn="r">
              <a:buNone/>
              <a:defRPr sz="1200">
                <a:solidFill>
                  <a:srgbClr val="003E74"/>
                </a:solidFill>
              </a:defRPr>
            </a:lvl1pPr>
          </a:lstStyle>
          <a:p>
            <a:pPr lvl="0"/>
            <a:r>
              <a:rPr lang="en-US" dirty="0"/>
              <a:t>Click to add the date</a:t>
            </a:r>
          </a:p>
        </p:txBody>
      </p:sp>
    </p:spTree>
    <p:extLst>
      <p:ext uri="{BB962C8B-B14F-4D97-AF65-F5344CB8AC3E}">
        <p14:creationId xmlns:p14="http://schemas.microsoft.com/office/powerpoint/2010/main" val="15692599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two columns)">
    <p:spTree>
      <p:nvGrpSpPr>
        <p:cNvPr id="1" name=""/>
        <p:cNvGrpSpPr/>
        <p:nvPr/>
      </p:nvGrpSpPr>
      <p:grpSpPr>
        <a:xfrm>
          <a:off x="0" y="0"/>
          <a:ext cx="0" cy="0"/>
          <a:chOff x="0" y="0"/>
          <a:chExt cx="0" cy="0"/>
        </a:xfrm>
      </p:grpSpPr>
      <p:sp>
        <p:nvSpPr>
          <p:cNvPr id="10" name="Content Placeholder 2"/>
          <p:cNvSpPr>
            <a:spLocks noGrp="1"/>
          </p:cNvSpPr>
          <p:nvPr>
            <p:ph idx="11"/>
          </p:nvPr>
        </p:nvSpPr>
        <p:spPr>
          <a:xfrm>
            <a:off x="457199" y="2346581"/>
            <a:ext cx="3950877" cy="3644104"/>
          </a:xfrm>
        </p:spPr>
        <p:txBody>
          <a:bodyPr/>
          <a:lstStyle>
            <a:lvl1pPr>
              <a:buClr>
                <a:srgbClr val="0085CA"/>
              </a:buClr>
              <a:defRPr/>
            </a:lvl1pPr>
            <a:lvl2pPr>
              <a:buClr>
                <a:srgbClr val="0085CA"/>
              </a:buClr>
              <a:defRPr/>
            </a:lvl2pPr>
            <a:lvl3pPr>
              <a:buClr>
                <a:srgbClr val="0085CA"/>
              </a:buClr>
              <a:defRPr/>
            </a:lvl3pPr>
            <a:lvl4pPr>
              <a:buClr>
                <a:srgbClr val="0085CA"/>
              </a:buClr>
              <a:defRPr/>
            </a:lvl4pPr>
            <a:lvl5pPr>
              <a:buClr>
                <a:srgbClr val="0085CA"/>
              </a:buClr>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2" name="Title 1"/>
          <p:cNvSpPr>
            <a:spLocks noGrp="1"/>
          </p:cNvSpPr>
          <p:nvPr>
            <p:ph type="title"/>
          </p:nvPr>
        </p:nvSpPr>
        <p:spPr/>
        <p:txBody>
          <a:bodyPr/>
          <a:lstStyle>
            <a:lvl1pPr>
              <a:defRPr sz="2800"/>
            </a:lvl1pPr>
          </a:lstStyle>
          <a:p>
            <a:r>
              <a:rPr lang="en-GB" dirty="0"/>
              <a:t>Click to edit Master title style</a:t>
            </a:r>
            <a:endParaRPr lang="en-US" dirty="0"/>
          </a:p>
        </p:txBody>
      </p:sp>
      <p:sp>
        <p:nvSpPr>
          <p:cNvPr id="9" name="Text Placeholder 7"/>
          <p:cNvSpPr>
            <a:spLocks noGrp="1"/>
          </p:cNvSpPr>
          <p:nvPr>
            <p:ph type="body" sz="quarter" idx="10" hasCustomPrompt="1"/>
          </p:nvPr>
        </p:nvSpPr>
        <p:spPr>
          <a:xfrm>
            <a:off x="6340638" y="469900"/>
            <a:ext cx="2346162" cy="312291"/>
          </a:xfrm>
        </p:spPr>
        <p:txBody>
          <a:bodyPr/>
          <a:lstStyle>
            <a:lvl1pPr marL="0" indent="0" algn="r">
              <a:buNone/>
              <a:defRPr sz="1200" b="1">
                <a:solidFill>
                  <a:srgbClr val="003E74"/>
                </a:solidFill>
              </a:defRPr>
            </a:lvl1pPr>
            <a:lvl2pPr marL="457200" indent="0">
              <a:buNone/>
              <a:defRPr sz="1200">
                <a:solidFill>
                  <a:srgbClr val="003E74"/>
                </a:solidFill>
              </a:defRPr>
            </a:lvl2pPr>
            <a:lvl3pPr marL="914400" indent="0">
              <a:buNone/>
              <a:defRPr sz="1200">
                <a:solidFill>
                  <a:srgbClr val="003E74"/>
                </a:solidFill>
              </a:defRPr>
            </a:lvl3pPr>
            <a:lvl4pPr marL="1371600" indent="0">
              <a:buNone/>
              <a:defRPr sz="1200">
                <a:solidFill>
                  <a:srgbClr val="003E74"/>
                </a:solidFill>
              </a:defRPr>
            </a:lvl4pPr>
            <a:lvl5pPr marL="1828800" indent="0">
              <a:buNone/>
              <a:defRPr sz="1200">
                <a:solidFill>
                  <a:srgbClr val="003E74"/>
                </a:solidFill>
              </a:defRPr>
            </a:lvl5pPr>
          </a:lstStyle>
          <a:p>
            <a:pPr lvl="0"/>
            <a:r>
              <a:rPr lang="en-GB" dirty="0"/>
              <a:t>Click to edit presentation title</a:t>
            </a:r>
            <a:endParaRPr lang="en-US" dirty="0"/>
          </a:p>
        </p:txBody>
      </p:sp>
      <p:sp>
        <p:nvSpPr>
          <p:cNvPr id="12" name="Content Placeholder 2"/>
          <p:cNvSpPr>
            <a:spLocks noGrp="1"/>
          </p:cNvSpPr>
          <p:nvPr>
            <p:ph idx="12"/>
          </p:nvPr>
        </p:nvSpPr>
        <p:spPr>
          <a:xfrm>
            <a:off x="4735923" y="2346581"/>
            <a:ext cx="3950878" cy="3644104"/>
          </a:xfrm>
        </p:spPr>
        <p:txBody>
          <a:bodyPr/>
          <a:lstStyle>
            <a:lvl1pPr>
              <a:buClr>
                <a:srgbClr val="0085CA"/>
              </a:buClr>
              <a:defRPr/>
            </a:lvl1pPr>
            <a:lvl2pPr>
              <a:buClr>
                <a:srgbClr val="0085CA"/>
              </a:buClr>
              <a:defRPr/>
            </a:lvl2pPr>
            <a:lvl3pPr>
              <a:buClr>
                <a:srgbClr val="0085CA"/>
              </a:buClr>
              <a:defRPr/>
            </a:lvl3pPr>
            <a:lvl4pPr>
              <a:buClr>
                <a:srgbClr val="0085CA"/>
              </a:buClr>
              <a:defRPr/>
            </a:lvl4pPr>
            <a:lvl5pPr>
              <a:buClr>
                <a:srgbClr val="0085CA"/>
              </a:buClr>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8" name="Text Placeholder 3"/>
          <p:cNvSpPr>
            <a:spLocks noGrp="1"/>
          </p:cNvSpPr>
          <p:nvPr>
            <p:ph type="body" sz="quarter" idx="13" hasCustomPrompt="1"/>
          </p:nvPr>
        </p:nvSpPr>
        <p:spPr>
          <a:xfrm>
            <a:off x="7095256" y="791391"/>
            <a:ext cx="1591545" cy="257175"/>
          </a:xfrm>
        </p:spPr>
        <p:txBody>
          <a:bodyPr/>
          <a:lstStyle>
            <a:lvl1pPr marL="0" indent="0" algn="r">
              <a:buNone/>
              <a:defRPr sz="1200">
                <a:solidFill>
                  <a:srgbClr val="003E74"/>
                </a:solidFill>
              </a:defRPr>
            </a:lvl1pPr>
          </a:lstStyle>
          <a:p>
            <a:pPr lvl="0"/>
            <a:r>
              <a:rPr lang="en-US" dirty="0"/>
              <a:t>Click to add the date</a:t>
            </a:r>
          </a:p>
        </p:txBody>
      </p:sp>
    </p:spTree>
    <p:extLst>
      <p:ext uri="{BB962C8B-B14F-4D97-AF65-F5344CB8AC3E}">
        <p14:creationId xmlns:p14="http://schemas.microsoft.com/office/powerpoint/2010/main" val="26227529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with quote)">
    <p:spTree>
      <p:nvGrpSpPr>
        <p:cNvPr id="1" name=""/>
        <p:cNvGrpSpPr/>
        <p:nvPr/>
      </p:nvGrpSpPr>
      <p:grpSpPr>
        <a:xfrm>
          <a:off x="0" y="0"/>
          <a:ext cx="0" cy="0"/>
          <a:chOff x="0" y="0"/>
          <a:chExt cx="0" cy="0"/>
        </a:xfrm>
      </p:grpSpPr>
      <p:sp>
        <p:nvSpPr>
          <p:cNvPr id="3" name="Content Placeholder 2"/>
          <p:cNvSpPr>
            <a:spLocks noGrp="1"/>
          </p:cNvSpPr>
          <p:nvPr>
            <p:ph idx="11"/>
          </p:nvPr>
        </p:nvSpPr>
        <p:spPr>
          <a:xfrm>
            <a:off x="457199" y="2346581"/>
            <a:ext cx="3950877" cy="3644104"/>
          </a:xfrm>
        </p:spPr>
        <p:txBody>
          <a:bodyPr/>
          <a:lstStyle>
            <a:lvl1pPr>
              <a:buClr>
                <a:srgbClr val="0085CA"/>
              </a:buClr>
              <a:defRPr/>
            </a:lvl1pPr>
            <a:lvl2pPr>
              <a:buClr>
                <a:srgbClr val="0085CA"/>
              </a:buClr>
              <a:defRPr/>
            </a:lvl2pPr>
            <a:lvl3pPr>
              <a:buClr>
                <a:srgbClr val="0085CA"/>
              </a:buClr>
              <a:defRPr/>
            </a:lvl3pPr>
            <a:lvl4pPr>
              <a:buClr>
                <a:srgbClr val="0085CA"/>
              </a:buClr>
              <a:defRPr/>
            </a:lvl4pPr>
            <a:lvl5pPr>
              <a:buClr>
                <a:srgbClr val="0085CA"/>
              </a:buClr>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itle 1"/>
          <p:cNvSpPr>
            <a:spLocks noGrp="1"/>
          </p:cNvSpPr>
          <p:nvPr>
            <p:ph type="title"/>
          </p:nvPr>
        </p:nvSpPr>
        <p:spPr>
          <a:xfrm>
            <a:off x="457200" y="1487908"/>
            <a:ext cx="8229600" cy="507556"/>
          </a:xfrm>
        </p:spPr>
        <p:txBody>
          <a:bodyPr/>
          <a:lstStyle>
            <a:lvl1pPr>
              <a:defRPr sz="2800"/>
            </a:lvl1pPr>
          </a:lstStyle>
          <a:p>
            <a:r>
              <a:rPr lang="en-GB" dirty="0"/>
              <a:t>Click to edit Master title style</a:t>
            </a:r>
            <a:endParaRPr lang="en-US" dirty="0"/>
          </a:p>
        </p:txBody>
      </p:sp>
      <p:sp>
        <p:nvSpPr>
          <p:cNvPr id="5" name="Text Placeholder 7"/>
          <p:cNvSpPr>
            <a:spLocks noGrp="1"/>
          </p:cNvSpPr>
          <p:nvPr>
            <p:ph type="body" sz="quarter" idx="10" hasCustomPrompt="1"/>
          </p:nvPr>
        </p:nvSpPr>
        <p:spPr>
          <a:xfrm>
            <a:off x="6340638" y="469900"/>
            <a:ext cx="2346162" cy="312291"/>
          </a:xfrm>
        </p:spPr>
        <p:txBody>
          <a:bodyPr/>
          <a:lstStyle>
            <a:lvl1pPr marL="0" indent="0" algn="r">
              <a:buNone/>
              <a:defRPr sz="1200" b="1">
                <a:solidFill>
                  <a:srgbClr val="003E74"/>
                </a:solidFill>
              </a:defRPr>
            </a:lvl1pPr>
            <a:lvl2pPr marL="457200" indent="0">
              <a:buNone/>
              <a:defRPr sz="1200">
                <a:solidFill>
                  <a:srgbClr val="003E74"/>
                </a:solidFill>
              </a:defRPr>
            </a:lvl2pPr>
            <a:lvl3pPr marL="914400" indent="0">
              <a:buNone/>
              <a:defRPr sz="1200">
                <a:solidFill>
                  <a:srgbClr val="003E74"/>
                </a:solidFill>
              </a:defRPr>
            </a:lvl3pPr>
            <a:lvl4pPr marL="1371600" indent="0">
              <a:buNone/>
              <a:defRPr sz="1200">
                <a:solidFill>
                  <a:srgbClr val="003E74"/>
                </a:solidFill>
              </a:defRPr>
            </a:lvl4pPr>
            <a:lvl5pPr marL="1828800" indent="0">
              <a:buNone/>
              <a:defRPr sz="1200">
                <a:solidFill>
                  <a:srgbClr val="003E74"/>
                </a:solidFill>
              </a:defRPr>
            </a:lvl5pPr>
          </a:lstStyle>
          <a:p>
            <a:pPr lvl="0"/>
            <a:r>
              <a:rPr lang="en-GB" dirty="0"/>
              <a:t>Click to edit presentation title</a:t>
            </a:r>
            <a:endParaRPr lang="en-US" dirty="0"/>
          </a:p>
        </p:txBody>
      </p:sp>
      <p:sp>
        <p:nvSpPr>
          <p:cNvPr id="6" name="Content Placeholder 2"/>
          <p:cNvSpPr>
            <a:spLocks noGrp="1"/>
          </p:cNvSpPr>
          <p:nvPr>
            <p:ph idx="12" hasCustomPrompt="1"/>
          </p:nvPr>
        </p:nvSpPr>
        <p:spPr>
          <a:xfrm>
            <a:off x="4735923" y="2346581"/>
            <a:ext cx="3950878" cy="2797494"/>
          </a:xfrm>
        </p:spPr>
        <p:txBody>
          <a:bodyPr/>
          <a:lstStyle>
            <a:lvl1pPr marL="0" indent="0">
              <a:buClr>
                <a:srgbClr val="0085CA"/>
              </a:buClr>
              <a:buNone/>
              <a:defRPr sz="2800" b="0" i="1" baseline="0">
                <a:solidFill>
                  <a:srgbClr val="003E74"/>
                </a:solidFill>
              </a:defRPr>
            </a:lvl1pPr>
            <a:lvl2pPr>
              <a:buClr>
                <a:srgbClr val="0085CA"/>
              </a:buClr>
              <a:defRPr/>
            </a:lvl2pPr>
            <a:lvl3pPr>
              <a:buClr>
                <a:srgbClr val="0085CA"/>
              </a:buClr>
              <a:defRPr/>
            </a:lvl3pPr>
            <a:lvl4pPr>
              <a:buClr>
                <a:srgbClr val="0085CA"/>
              </a:buClr>
              <a:defRPr/>
            </a:lvl4pPr>
            <a:lvl5pPr>
              <a:buClr>
                <a:srgbClr val="0085CA"/>
              </a:buClr>
              <a:defRPr/>
            </a:lvl5pPr>
          </a:lstStyle>
          <a:p>
            <a:pPr lvl="0"/>
            <a:r>
              <a:rPr lang="en-GB" dirty="0"/>
              <a:t>“Click to add a quote”</a:t>
            </a:r>
            <a:endParaRPr lang="en-US" dirty="0"/>
          </a:p>
        </p:txBody>
      </p:sp>
      <p:sp>
        <p:nvSpPr>
          <p:cNvPr id="8" name="Text Placeholder 12"/>
          <p:cNvSpPr>
            <a:spLocks noGrp="1"/>
          </p:cNvSpPr>
          <p:nvPr>
            <p:ph type="body" sz="quarter" idx="14" hasCustomPrompt="1"/>
          </p:nvPr>
        </p:nvSpPr>
        <p:spPr>
          <a:xfrm>
            <a:off x="4735513" y="5346526"/>
            <a:ext cx="3951287" cy="644160"/>
          </a:xfrm>
        </p:spPr>
        <p:txBody>
          <a:bodyPr/>
          <a:lstStyle>
            <a:lvl1pPr marL="0" marR="0" indent="0" algn="l" defTabSz="457200" rtl="0" eaLnBrk="1" fontAlgn="auto" latinLnBrk="0" hangingPunct="1">
              <a:lnSpc>
                <a:spcPct val="100000"/>
              </a:lnSpc>
              <a:spcBef>
                <a:spcPct val="20000"/>
              </a:spcBef>
              <a:spcAft>
                <a:spcPts val="0"/>
              </a:spcAft>
              <a:buClr>
                <a:srgbClr val="0085CA"/>
              </a:buClr>
              <a:buSzTx/>
              <a:buFont typeface="Arial"/>
              <a:buNone/>
              <a:tabLst/>
              <a:defRPr sz="1200" baseline="0">
                <a:solidFill>
                  <a:srgbClr val="0085CA"/>
                </a:solidFill>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457200" rtl="0" eaLnBrk="1" fontAlgn="auto" latinLnBrk="0" hangingPunct="1">
              <a:lnSpc>
                <a:spcPct val="100000"/>
              </a:lnSpc>
              <a:spcBef>
                <a:spcPct val="20000"/>
              </a:spcBef>
              <a:spcAft>
                <a:spcPts val="0"/>
              </a:spcAft>
              <a:buClr>
                <a:srgbClr val="0085CA"/>
              </a:buClr>
              <a:buSzTx/>
              <a:buFont typeface="Arial"/>
              <a:buNone/>
              <a:tabLst/>
              <a:defRPr/>
            </a:pPr>
            <a:r>
              <a:rPr lang="en-GB" dirty="0"/>
              <a:t>Click to add quote attribution</a:t>
            </a:r>
            <a:endParaRPr lang="en-US" dirty="0"/>
          </a:p>
        </p:txBody>
      </p:sp>
      <p:sp>
        <p:nvSpPr>
          <p:cNvPr id="9" name="Text Placeholder 3"/>
          <p:cNvSpPr>
            <a:spLocks noGrp="1"/>
          </p:cNvSpPr>
          <p:nvPr>
            <p:ph type="body" sz="quarter" idx="15" hasCustomPrompt="1"/>
          </p:nvPr>
        </p:nvSpPr>
        <p:spPr>
          <a:xfrm>
            <a:off x="7095256" y="791391"/>
            <a:ext cx="1591545" cy="257175"/>
          </a:xfrm>
        </p:spPr>
        <p:txBody>
          <a:bodyPr/>
          <a:lstStyle>
            <a:lvl1pPr marL="0" indent="0" algn="r">
              <a:buNone/>
              <a:defRPr sz="1200">
                <a:solidFill>
                  <a:srgbClr val="003E74"/>
                </a:solidFill>
              </a:defRPr>
            </a:lvl1pPr>
          </a:lstStyle>
          <a:p>
            <a:pPr lvl="0"/>
            <a:r>
              <a:rPr lang="en-US" dirty="0"/>
              <a:t>Click to add the date</a:t>
            </a:r>
          </a:p>
        </p:txBody>
      </p:sp>
    </p:spTree>
    <p:extLst>
      <p:ext uri="{BB962C8B-B14F-4D97-AF65-F5344CB8AC3E}">
        <p14:creationId xmlns:p14="http://schemas.microsoft.com/office/powerpoint/2010/main" val="31280242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 (two columns with image)">
    <p:spTree>
      <p:nvGrpSpPr>
        <p:cNvPr id="1" name=""/>
        <p:cNvGrpSpPr/>
        <p:nvPr/>
      </p:nvGrpSpPr>
      <p:grpSpPr>
        <a:xfrm>
          <a:off x="0" y="0"/>
          <a:ext cx="0" cy="0"/>
          <a:chOff x="0" y="0"/>
          <a:chExt cx="0" cy="0"/>
        </a:xfrm>
      </p:grpSpPr>
      <p:sp>
        <p:nvSpPr>
          <p:cNvPr id="3" name="Content Placeholder 2"/>
          <p:cNvSpPr>
            <a:spLocks noGrp="1"/>
          </p:cNvSpPr>
          <p:nvPr>
            <p:ph idx="11"/>
          </p:nvPr>
        </p:nvSpPr>
        <p:spPr>
          <a:xfrm>
            <a:off x="457199" y="2346581"/>
            <a:ext cx="3950877" cy="3644104"/>
          </a:xfrm>
        </p:spPr>
        <p:txBody>
          <a:bodyPr/>
          <a:lstStyle>
            <a:lvl1pPr>
              <a:buClr>
                <a:srgbClr val="0085CA"/>
              </a:buClr>
              <a:defRPr/>
            </a:lvl1pPr>
            <a:lvl2pPr>
              <a:buClr>
                <a:srgbClr val="0085CA"/>
              </a:buClr>
              <a:defRPr/>
            </a:lvl2pPr>
            <a:lvl3pPr>
              <a:buClr>
                <a:srgbClr val="0085CA"/>
              </a:buClr>
              <a:defRPr/>
            </a:lvl3pPr>
            <a:lvl4pPr>
              <a:buClr>
                <a:srgbClr val="0085CA"/>
              </a:buClr>
              <a:defRPr/>
            </a:lvl4pPr>
            <a:lvl5pPr>
              <a:buClr>
                <a:srgbClr val="0085CA"/>
              </a:buClr>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itle 1"/>
          <p:cNvSpPr>
            <a:spLocks noGrp="1"/>
          </p:cNvSpPr>
          <p:nvPr>
            <p:ph type="title"/>
          </p:nvPr>
        </p:nvSpPr>
        <p:spPr>
          <a:xfrm>
            <a:off x="457200" y="1487908"/>
            <a:ext cx="8229600" cy="507556"/>
          </a:xfrm>
        </p:spPr>
        <p:txBody>
          <a:bodyPr/>
          <a:lstStyle>
            <a:lvl1pPr>
              <a:defRPr sz="2800"/>
            </a:lvl1pPr>
          </a:lstStyle>
          <a:p>
            <a:r>
              <a:rPr lang="en-GB" dirty="0"/>
              <a:t>Click to edit Master title style</a:t>
            </a:r>
            <a:endParaRPr lang="en-US" dirty="0"/>
          </a:p>
        </p:txBody>
      </p:sp>
      <p:sp>
        <p:nvSpPr>
          <p:cNvPr id="6" name="Text Placeholder 7"/>
          <p:cNvSpPr>
            <a:spLocks noGrp="1"/>
          </p:cNvSpPr>
          <p:nvPr>
            <p:ph type="body" sz="quarter" idx="10" hasCustomPrompt="1"/>
          </p:nvPr>
        </p:nvSpPr>
        <p:spPr>
          <a:xfrm>
            <a:off x="6340638" y="469900"/>
            <a:ext cx="2346162" cy="312291"/>
          </a:xfrm>
        </p:spPr>
        <p:txBody>
          <a:bodyPr/>
          <a:lstStyle>
            <a:lvl1pPr marL="0" indent="0" algn="r">
              <a:buNone/>
              <a:defRPr sz="1200" b="1">
                <a:solidFill>
                  <a:srgbClr val="003E74"/>
                </a:solidFill>
              </a:defRPr>
            </a:lvl1pPr>
            <a:lvl2pPr marL="457200" indent="0">
              <a:buNone/>
              <a:defRPr sz="1200">
                <a:solidFill>
                  <a:srgbClr val="003E74"/>
                </a:solidFill>
              </a:defRPr>
            </a:lvl2pPr>
            <a:lvl3pPr marL="914400" indent="0">
              <a:buNone/>
              <a:defRPr sz="1200">
                <a:solidFill>
                  <a:srgbClr val="003E74"/>
                </a:solidFill>
              </a:defRPr>
            </a:lvl3pPr>
            <a:lvl4pPr marL="1371600" indent="0">
              <a:buNone/>
              <a:defRPr sz="1200">
                <a:solidFill>
                  <a:srgbClr val="003E74"/>
                </a:solidFill>
              </a:defRPr>
            </a:lvl4pPr>
            <a:lvl5pPr marL="1828800" indent="0">
              <a:buNone/>
              <a:defRPr sz="1200">
                <a:solidFill>
                  <a:srgbClr val="003E74"/>
                </a:solidFill>
              </a:defRPr>
            </a:lvl5pPr>
          </a:lstStyle>
          <a:p>
            <a:pPr lvl="0"/>
            <a:r>
              <a:rPr lang="en-GB" dirty="0"/>
              <a:t>Click to edit presentation title</a:t>
            </a:r>
            <a:endParaRPr lang="en-US" dirty="0"/>
          </a:p>
        </p:txBody>
      </p:sp>
      <p:sp>
        <p:nvSpPr>
          <p:cNvPr id="9" name="Picture Placeholder 8"/>
          <p:cNvSpPr>
            <a:spLocks noGrp="1"/>
          </p:cNvSpPr>
          <p:nvPr>
            <p:ph type="pic" sz="quarter" idx="13"/>
          </p:nvPr>
        </p:nvSpPr>
        <p:spPr>
          <a:xfrm>
            <a:off x="4735513" y="2346581"/>
            <a:ext cx="3951287" cy="2788292"/>
          </a:xfrm>
        </p:spPr>
        <p:txBody>
          <a:bodyPr/>
          <a:lstStyle>
            <a:lvl1pPr>
              <a:buClr>
                <a:srgbClr val="0085CA"/>
              </a:buClr>
              <a:defRPr/>
            </a:lvl1pPr>
          </a:lstStyle>
          <a:p>
            <a:endParaRPr lang="en-US" dirty="0"/>
          </a:p>
        </p:txBody>
      </p:sp>
      <p:sp>
        <p:nvSpPr>
          <p:cNvPr id="13" name="Text Placeholder 12"/>
          <p:cNvSpPr>
            <a:spLocks noGrp="1"/>
          </p:cNvSpPr>
          <p:nvPr>
            <p:ph type="body" sz="quarter" idx="14" hasCustomPrompt="1"/>
          </p:nvPr>
        </p:nvSpPr>
        <p:spPr>
          <a:xfrm>
            <a:off x="4735513" y="5420143"/>
            <a:ext cx="3951287" cy="570541"/>
          </a:xfrm>
        </p:spPr>
        <p:txBody>
          <a:bodyPr/>
          <a:lstStyle>
            <a:lvl1pPr marL="0" indent="0">
              <a:buNone/>
              <a:defRPr sz="1000">
                <a:solidFill>
                  <a:srgbClr val="9D9D9D"/>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GB" dirty="0"/>
              <a:t>Click to add caption</a:t>
            </a:r>
            <a:endParaRPr lang="en-US" dirty="0"/>
          </a:p>
        </p:txBody>
      </p:sp>
      <p:sp>
        <p:nvSpPr>
          <p:cNvPr id="10" name="Text Placeholder 3"/>
          <p:cNvSpPr>
            <a:spLocks noGrp="1"/>
          </p:cNvSpPr>
          <p:nvPr>
            <p:ph type="body" sz="quarter" idx="12" hasCustomPrompt="1"/>
          </p:nvPr>
        </p:nvSpPr>
        <p:spPr>
          <a:xfrm>
            <a:off x="7095256" y="791391"/>
            <a:ext cx="1591545" cy="257175"/>
          </a:xfrm>
        </p:spPr>
        <p:txBody>
          <a:bodyPr/>
          <a:lstStyle>
            <a:lvl1pPr marL="0" indent="0" algn="r">
              <a:buNone/>
              <a:defRPr sz="1200">
                <a:solidFill>
                  <a:srgbClr val="003E74"/>
                </a:solidFill>
              </a:defRPr>
            </a:lvl1pPr>
          </a:lstStyle>
          <a:p>
            <a:pPr lvl="0"/>
            <a:r>
              <a:rPr lang="en-US" dirty="0"/>
              <a:t>Click to add the date</a:t>
            </a:r>
          </a:p>
        </p:txBody>
      </p:sp>
    </p:spTree>
    <p:extLst>
      <p:ext uri="{BB962C8B-B14F-4D97-AF65-F5344CB8AC3E}">
        <p14:creationId xmlns:p14="http://schemas.microsoft.com/office/powerpoint/2010/main" val="8472591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ingle image/media and caption">
    <p:spTree>
      <p:nvGrpSpPr>
        <p:cNvPr id="1" name=""/>
        <p:cNvGrpSpPr/>
        <p:nvPr/>
      </p:nvGrpSpPr>
      <p:grpSpPr>
        <a:xfrm>
          <a:off x="0" y="0"/>
          <a:ext cx="0" cy="0"/>
          <a:chOff x="0" y="0"/>
          <a:chExt cx="0" cy="0"/>
        </a:xfrm>
      </p:grpSpPr>
      <p:sp>
        <p:nvSpPr>
          <p:cNvPr id="6" name="Text Placeholder 7"/>
          <p:cNvSpPr>
            <a:spLocks noGrp="1"/>
          </p:cNvSpPr>
          <p:nvPr>
            <p:ph type="body" sz="quarter" idx="10" hasCustomPrompt="1"/>
          </p:nvPr>
        </p:nvSpPr>
        <p:spPr>
          <a:xfrm>
            <a:off x="6340638" y="469900"/>
            <a:ext cx="2346162" cy="312291"/>
          </a:xfrm>
        </p:spPr>
        <p:txBody>
          <a:bodyPr/>
          <a:lstStyle>
            <a:lvl1pPr marL="0" indent="0" algn="r">
              <a:buNone/>
              <a:defRPr sz="1200" b="1">
                <a:solidFill>
                  <a:srgbClr val="003E74"/>
                </a:solidFill>
              </a:defRPr>
            </a:lvl1pPr>
            <a:lvl2pPr marL="457200" indent="0">
              <a:buNone/>
              <a:defRPr sz="1200">
                <a:solidFill>
                  <a:srgbClr val="003E74"/>
                </a:solidFill>
              </a:defRPr>
            </a:lvl2pPr>
            <a:lvl3pPr marL="914400" indent="0">
              <a:buNone/>
              <a:defRPr sz="1200">
                <a:solidFill>
                  <a:srgbClr val="003E74"/>
                </a:solidFill>
              </a:defRPr>
            </a:lvl3pPr>
            <a:lvl4pPr marL="1371600" indent="0">
              <a:buNone/>
              <a:defRPr sz="1200">
                <a:solidFill>
                  <a:srgbClr val="003E74"/>
                </a:solidFill>
              </a:defRPr>
            </a:lvl4pPr>
            <a:lvl5pPr marL="1828800" indent="0">
              <a:buNone/>
              <a:defRPr sz="1200">
                <a:solidFill>
                  <a:srgbClr val="003E74"/>
                </a:solidFill>
              </a:defRPr>
            </a:lvl5pPr>
          </a:lstStyle>
          <a:p>
            <a:pPr lvl="0"/>
            <a:r>
              <a:rPr lang="en-GB" dirty="0"/>
              <a:t>Click to edit presentation title</a:t>
            </a:r>
            <a:endParaRPr lang="en-US" dirty="0"/>
          </a:p>
        </p:txBody>
      </p:sp>
      <p:sp>
        <p:nvSpPr>
          <p:cNvPr id="7" name="Picture Placeholder 8"/>
          <p:cNvSpPr>
            <a:spLocks noGrp="1"/>
          </p:cNvSpPr>
          <p:nvPr>
            <p:ph type="pic" sz="quarter" idx="13"/>
          </p:nvPr>
        </p:nvSpPr>
        <p:spPr>
          <a:xfrm>
            <a:off x="457199" y="1487908"/>
            <a:ext cx="8229601" cy="3646965"/>
          </a:xfrm>
        </p:spPr>
        <p:txBody>
          <a:bodyPr/>
          <a:lstStyle>
            <a:lvl1pPr>
              <a:buClr>
                <a:srgbClr val="0085CA"/>
              </a:buClr>
              <a:defRPr/>
            </a:lvl1pPr>
          </a:lstStyle>
          <a:p>
            <a:endParaRPr lang="en-US" dirty="0"/>
          </a:p>
        </p:txBody>
      </p:sp>
      <p:sp>
        <p:nvSpPr>
          <p:cNvPr id="8" name="Text Placeholder 12"/>
          <p:cNvSpPr>
            <a:spLocks noGrp="1"/>
          </p:cNvSpPr>
          <p:nvPr>
            <p:ph type="body" sz="quarter" idx="14" hasCustomPrompt="1"/>
          </p:nvPr>
        </p:nvSpPr>
        <p:spPr>
          <a:xfrm>
            <a:off x="457199" y="5420143"/>
            <a:ext cx="3951287" cy="570541"/>
          </a:xfrm>
        </p:spPr>
        <p:txBody>
          <a:bodyPr/>
          <a:lstStyle>
            <a:lvl1pPr marL="0" indent="0">
              <a:buNone/>
              <a:defRPr sz="1000">
                <a:solidFill>
                  <a:srgbClr val="9D9D9D"/>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GB" dirty="0"/>
              <a:t>Click to add caption</a:t>
            </a:r>
            <a:endParaRPr lang="en-US" dirty="0"/>
          </a:p>
        </p:txBody>
      </p:sp>
      <p:sp>
        <p:nvSpPr>
          <p:cNvPr id="10" name="Text Placeholder 3"/>
          <p:cNvSpPr>
            <a:spLocks noGrp="1"/>
          </p:cNvSpPr>
          <p:nvPr>
            <p:ph type="body" sz="quarter" idx="12" hasCustomPrompt="1"/>
          </p:nvPr>
        </p:nvSpPr>
        <p:spPr>
          <a:xfrm>
            <a:off x="7095256" y="791391"/>
            <a:ext cx="1591545" cy="257175"/>
          </a:xfrm>
        </p:spPr>
        <p:txBody>
          <a:bodyPr/>
          <a:lstStyle>
            <a:lvl1pPr marL="0" indent="0" algn="r">
              <a:buNone/>
              <a:defRPr sz="1200">
                <a:solidFill>
                  <a:srgbClr val="003E74"/>
                </a:solidFill>
              </a:defRPr>
            </a:lvl1pPr>
          </a:lstStyle>
          <a:p>
            <a:pPr lvl="0"/>
            <a:r>
              <a:rPr lang="en-US" dirty="0"/>
              <a:t>Click to add the date</a:t>
            </a:r>
          </a:p>
        </p:txBody>
      </p:sp>
    </p:spTree>
    <p:extLst>
      <p:ext uri="{BB962C8B-B14F-4D97-AF65-F5344CB8AC3E}">
        <p14:creationId xmlns:p14="http://schemas.microsoft.com/office/powerpoint/2010/main" val="39295570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Multiple images/media and caption">
    <p:spTree>
      <p:nvGrpSpPr>
        <p:cNvPr id="1" name=""/>
        <p:cNvGrpSpPr/>
        <p:nvPr/>
      </p:nvGrpSpPr>
      <p:grpSpPr>
        <a:xfrm>
          <a:off x="0" y="0"/>
          <a:ext cx="0" cy="0"/>
          <a:chOff x="0" y="0"/>
          <a:chExt cx="0" cy="0"/>
        </a:xfrm>
      </p:grpSpPr>
      <p:sp>
        <p:nvSpPr>
          <p:cNvPr id="4" name="Text Placeholder 7"/>
          <p:cNvSpPr>
            <a:spLocks noGrp="1"/>
          </p:cNvSpPr>
          <p:nvPr>
            <p:ph type="body" sz="quarter" idx="10" hasCustomPrompt="1"/>
          </p:nvPr>
        </p:nvSpPr>
        <p:spPr>
          <a:xfrm>
            <a:off x="6340638" y="469900"/>
            <a:ext cx="2346162" cy="312291"/>
          </a:xfrm>
        </p:spPr>
        <p:txBody>
          <a:bodyPr/>
          <a:lstStyle>
            <a:lvl1pPr marL="0" indent="0" algn="r">
              <a:buNone/>
              <a:defRPr sz="1200" b="1">
                <a:solidFill>
                  <a:srgbClr val="003E74"/>
                </a:solidFill>
              </a:defRPr>
            </a:lvl1pPr>
            <a:lvl2pPr marL="457200" indent="0">
              <a:buNone/>
              <a:defRPr sz="1200">
                <a:solidFill>
                  <a:srgbClr val="003E74"/>
                </a:solidFill>
              </a:defRPr>
            </a:lvl2pPr>
            <a:lvl3pPr marL="914400" indent="0">
              <a:buNone/>
              <a:defRPr sz="1200">
                <a:solidFill>
                  <a:srgbClr val="003E74"/>
                </a:solidFill>
              </a:defRPr>
            </a:lvl3pPr>
            <a:lvl4pPr marL="1371600" indent="0">
              <a:buNone/>
              <a:defRPr sz="1200">
                <a:solidFill>
                  <a:srgbClr val="003E74"/>
                </a:solidFill>
              </a:defRPr>
            </a:lvl4pPr>
            <a:lvl5pPr marL="1828800" indent="0">
              <a:buNone/>
              <a:defRPr sz="1200">
                <a:solidFill>
                  <a:srgbClr val="003E74"/>
                </a:solidFill>
              </a:defRPr>
            </a:lvl5pPr>
          </a:lstStyle>
          <a:p>
            <a:pPr lvl="0"/>
            <a:r>
              <a:rPr lang="en-GB" dirty="0"/>
              <a:t>Click to edit presentation title</a:t>
            </a:r>
            <a:endParaRPr lang="en-US" dirty="0"/>
          </a:p>
        </p:txBody>
      </p:sp>
      <p:sp>
        <p:nvSpPr>
          <p:cNvPr id="5" name="Picture Placeholder 8"/>
          <p:cNvSpPr>
            <a:spLocks noGrp="1"/>
          </p:cNvSpPr>
          <p:nvPr>
            <p:ph type="pic" sz="quarter" idx="13"/>
          </p:nvPr>
        </p:nvSpPr>
        <p:spPr>
          <a:xfrm>
            <a:off x="457199" y="1487908"/>
            <a:ext cx="3951287" cy="3646965"/>
          </a:xfrm>
        </p:spPr>
        <p:txBody>
          <a:bodyPr/>
          <a:lstStyle>
            <a:lvl1pPr>
              <a:buClr>
                <a:srgbClr val="0085CA"/>
              </a:buClr>
              <a:defRPr/>
            </a:lvl1pPr>
          </a:lstStyle>
          <a:p>
            <a:endParaRPr lang="en-US" dirty="0"/>
          </a:p>
        </p:txBody>
      </p:sp>
      <p:sp>
        <p:nvSpPr>
          <p:cNvPr id="6" name="Text Placeholder 12"/>
          <p:cNvSpPr>
            <a:spLocks noGrp="1"/>
          </p:cNvSpPr>
          <p:nvPr>
            <p:ph type="body" sz="quarter" idx="14" hasCustomPrompt="1"/>
          </p:nvPr>
        </p:nvSpPr>
        <p:spPr>
          <a:xfrm>
            <a:off x="457199" y="5420143"/>
            <a:ext cx="3951287" cy="570541"/>
          </a:xfrm>
        </p:spPr>
        <p:txBody>
          <a:bodyPr/>
          <a:lstStyle>
            <a:lvl1pPr marL="0" indent="0">
              <a:buNone/>
              <a:defRPr sz="1000">
                <a:solidFill>
                  <a:srgbClr val="9D9D9D"/>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GB" dirty="0"/>
              <a:t>Click to add caption</a:t>
            </a:r>
            <a:endParaRPr lang="en-US" dirty="0"/>
          </a:p>
        </p:txBody>
      </p:sp>
      <p:sp>
        <p:nvSpPr>
          <p:cNvPr id="7" name="Picture Placeholder 8"/>
          <p:cNvSpPr>
            <a:spLocks noGrp="1"/>
          </p:cNvSpPr>
          <p:nvPr>
            <p:ph type="pic" sz="quarter" idx="15"/>
          </p:nvPr>
        </p:nvSpPr>
        <p:spPr>
          <a:xfrm>
            <a:off x="4735513" y="1487908"/>
            <a:ext cx="3951287" cy="2395455"/>
          </a:xfrm>
        </p:spPr>
        <p:txBody>
          <a:bodyPr/>
          <a:lstStyle>
            <a:lvl1pPr>
              <a:buClr>
                <a:srgbClr val="0085CA"/>
              </a:buClr>
              <a:defRPr/>
            </a:lvl1pPr>
          </a:lstStyle>
          <a:p>
            <a:endParaRPr lang="en-US" dirty="0"/>
          </a:p>
        </p:txBody>
      </p:sp>
      <p:sp>
        <p:nvSpPr>
          <p:cNvPr id="9" name="Picture Placeholder 8"/>
          <p:cNvSpPr>
            <a:spLocks noGrp="1"/>
          </p:cNvSpPr>
          <p:nvPr>
            <p:ph type="pic" sz="quarter" idx="16"/>
          </p:nvPr>
        </p:nvSpPr>
        <p:spPr>
          <a:xfrm>
            <a:off x="4735513" y="4214645"/>
            <a:ext cx="3951287" cy="1776040"/>
          </a:xfrm>
        </p:spPr>
        <p:txBody>
          <a:bodyPr/>
          <a:lstStyle>
            <a:lvl1pPr>
              <a:buClr>
                <a:srgbClr val="0085CA"/>
              </a:buClr>
              <a:defRPr/>
            </a:lvl1pPr>
          </a:lstStyle>
          <a:p>
            <a:endParaRPr lang="en-US" dirty="0"/>
          </a:p>
        </p:txBody>
      </p:sp>
      <p:sp>
        <p:nvSpPr>
          <p:cNvPr id="10" name="Text Placeholder 3"/>
          <p:cNvSpPr>
            <a:spLocks noGrp="1"/>
          </p:cNvSpPr>
          <p:nvPr>
            <p:ph type="body" sz="quarter" idx="12" hasCustomPrompt="1"/>
          </p:nvPr>
        </p:nvSpPr>
        <p:spPr>
          <a:xfrm>
            <a:off x="7095256" y="791391"/>
            <a:ext cx="1591545" cy="257175"/>
          </a:xfrm>
        </p:spPr>
        <p:txBody>
          <a:bodyPr/>
          <a:lstStyle>
            <a:lvl1pPr marL="0" indent="0" algn="r">
              <a:buNone/>
              <a:defRPr sz="1200">
                <a:solidFill>
                  <a:srgbClr val="003E74"/>
                </a:solidFill>
              </a:defRPr>
            </a:lvl1pPr>
          </a:lstStyle>
          <a:p>
            <a:pPr lvl="0"/>
            <a:r>
              <a:rPr lang="en-US" dirty="0"/>
              <a:t>Click to add the date</a:t>
            </a:r>
          </a:p>
        </p:txBody>
      </p:sp>
    </p:spTree>
    <p:extLst>
      <p:ext uri="{BB962C8B-B14F-4D97-AF65-F5344CB8AC3E}">
        <p14:creationId xmlns:p14="http://schemas.microsoft.com/office/powerpoint/2010/main" val="12503418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6" name="Text Placeholder 7"/>
          <p:cNvSpPr>
            <a:spLocks noGrp="1"/>
          </p:cNvSpPr>
          <p:nvPr>
            <p:ph type="body" sz="quarter" idx="10" hasCustomPrompt="1"/>
          </p:nvPr>
        </p:nvSpPr>
        <p:spPr>
          <a:xfrm>
            <a:off x="6340638" y="469900"/>
            <a:ext cx="2346162" cy="312291"/>
          </a:xfrm>
        </p:spPr>
        <p:txBody>
          <a:bodyPr/>
          <a:lstStyle>
            <a:lvl1pPr marL="0" indent="0" algn="r">
              <a:buNone/>
              <a:defRPr sz="1200" b="1">
                <a:solidFill>
                  <a:srgbClr val="003E74"/>
                </a:solidFill>
              </a:defRPr>
            </a:lvl1pPr>
            <a:lvl2pPr marL="457200" indent="0">
              <a:buNone/>
              <a:defRPr sz="1200">
                <a:solidFill>
                  <a:srgbClr val="003E74"/>
                </a:solidFill>
              </a:defRPr>
            </a:lvl2pPr>
            <a:lvl3pPr marL="914400" indent="0">
              <a:buNone/>
              <a:defRPr sz="1200">
                <a:solidFill>
                  <a:srgbClr val="003E74"/>
                </a:solidFill>
              </a:defRPr>
            </a:lvl3pPr>
            <a:lvl4pPr marL="1371600" indent="0">
              <a:buNone/>
              <a:defRPr sz="1200">
                <a:solidFill>
                  <a:srgbClr val="003E74"/>
                </a:solidFill>
              </a:defRPr>
            </a:lvl4pPr>
            <a:lvl5pPr marL="1828800" indent="0">
              <a:buNone/>
              <a:defRPr sz="1200">
                <a:solidFill>
                  <a:srgbClr val="003E74"/>
                </a:solidFill>
              </a:defRPr>
            </a:lvl5pPr>
          </a:lstStyle>
          <a:p>
            <a:pPr lvl="0"/>
            <a:r>
              <a:rPr lang="en-GB" dirty="0"/>
              <a:t>Click to edit presentation title</a:t>
            </a:r>
            <a:endParaRPr lang="en-US" dirty="0"/>
          </a:p>
        </p:txBody>
      </p:sp>
      <p:sp>
        <p:nvSpPr>
          <p:cNvPr id="5" name="Text Placeholder 3"/>
          <p:cNvSpPr>
            <a:spLocks noGrp="1"/>
          </p:cNvSpPr>
          <p:nvPr>
            <p:ph type="body" sz="quarter" idx="12" hasCustomPrompt="1"/>
          </p:nvPr>
        </p:nvSpPr>
        <p:spPr>
          <a:xfrm>
            <a:off x="7095256" y="791391"/>
            <a:ext cx="1591545" cy="257175"/>
          </a:xfrm>
        </p:spPr>
        <p:txBody>
          <a:bodyPr/>
          <a:lstStyle>
            <a:lvl1pPr marL="0" indent="0" algn="r">
              <a:buNone/>
              <a:defRPr sz="1200">
                <a:solidFill>
                  <a:srgbClr val="003E74"/>
                </a:solidFill>
              </a:defRPr>
            </a:lvl1pPr>
          </a:lstStyle>
          <a:p>
            <a:pPr lvl="0"/>
            <a:r>
              <a:rPr lang="en-US" dirty="0"/>
              <a:t>Click to add the date</a:t>
            </a:r>
          </a:p>
        </p:txBody>
      </p:sp>
    </p:spTree>
    <p:extLst>
      <p:ext uri="{BB962C8B-B14F-4D97-AF65-F5344CB8AC3E}">
        <p14:creationId xmlns:p14="http://schemas.microsoft.com/office/powerpoint/2010/main" val="4067258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College_Powerpoint_Background.png"/>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a:xfrm>
            <a:off x="457200" y="2346581"/>
            <a:ext cx="8229600" cy="3644104"/>
          </a:xfrm>
          <a:prstGeom prst="rect">
            <a:avLst/>
          </a:prstGeom>
        </p:spPr>
        <p:txBody>
          <a:bodyPr vert="horz" lIns="0" tIns="0" rIns="0" bIns="0" rtlCol="0">
            <a:no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2" name="Title Placeholder 1"/>
          <p:cNvSpPr>
            <a:spLocks noGrp="1"/>
          </p:cNvSpPr>
          <p:nvPr>
            <p:ph type="title"/>
          </p:nvPr>
        </p:nvSpPr>
        <p:spPr>
          <a:xfrm>
            <a:off x="457200" y="1487908"/>
            <a:ext cx="8229600" cy="507556"/>
          </a:xfrm>
          <a:prstGeom prst="rect">
            <a:avLst/>
          </a:prstGeom>
        </p:spPr>
        <p:txBody>
          <a:bodyPr vert="horz" lIns="0" tIns="45720" rIns="0" bIns="0" rtlCol="0" anchor="ctr">
            <a:noAutofit/>
          </a:bodyPr>
          <a:lstStyle/>
          <a:p>
            <a:r>
              <a:rPr lang="en-GB" dirty="0"/>
              <a:t>Click to edit Master title style</a:t>
            </a:r>
            <a:endParaRPr lang="en-US" dirty="0"/>
          </a:p>
        </p:txBody>
      </p:sp>
    </p:spTree>
    <p:extLst>
      <p:ext uri="{BB962C8B-B14F-4D97-AF65-F5344CB8AC3E}">
        <p14:creationId xmlns:p14="http://schemas.microsoft.com/office/powerpoint/2010/main" val="2585372813"/>
      </p:ext>
    </p:extLst>
  </p:cSld>
  <p:clrMap bg1="lt1" tx1="dk1" bg2="lt2" tx2="dk2" accent1="accent1" accent2="accent2" accent3="accent3" accent4="accent4" accent5="accent5" accent6="accent6" hlink="hlink" folHlink="folHlink"/>
  <p:sldLayoutIdLst>
    <p:sldLayoutId id="2147483649" r:id="rId1"/>
    <p:sldLayoutId id="2147483656" r:id="rId2"/>
    <p:sldLayoutId id="2147483650" r:id="rId3"/>
    <p:sldLayoutId id="2147483652" r:id="rId4"/>
    <p:sldLayoutId id="2147483660" r:id="rId5"/>
    <p:sldLayoutId id="2147483657" r:id="rId6"/>
    <p:sldLayoutId id="2147483658" r:id="rId7"/>
    <p:sldLayoutId id="2147483659" r:id="rId8"/>
    <p:sldLayoutId id="2147483655" r:id="rId9"/>
  </p:sldLayoutIdLst>
  <p:hf hdr="0"/>
  <p:txStyles>
    <p:titleStyle>
      <a:lvl1pPr algn="l" defTabSz="457200" rtl="0" eaLnBrk="1" latinLnBrk="0" hangingPunct="1">
        <a:spcBef>
          <a:spcPct val="0"/>
        </a:spcBef>
        <a:buNone/>
        <a:defRPr sz="2800" b="1" kern="1200">
          <a:solidFill>
            <a:srgbClr val="0085CA"/>
          </a:solidFill>
          <a:latin typeface="Arial"/>
          <a:ea typeface="+mj-ea"/>
          <a:cs typeface="Arial"/>
        </a:defRPr>
      </a:lvl1pPr>
    </p:titleStyle>
    <p:bodyStyle>
      <a:lvl1pPr marL="342900" indent="-342900" algn="l" defTabSz="457200" rtl="0" eaLnBrk="1" latinLnBrk="0" hangingPunct="1">
        <a:spcBef>
          <a:spcPct val="20000"/>
        </a:spcBef>
        <a:buClr>
          <a:srgbClr val="0085CA"/>
        </a:buClr>
        <a:buFont typeface="Arial"/>
        <a:buChar char="•"/>
        <a:defRPr sz="1800" kern="1200">
          <a:solidFill>
            <a:schemeClr val="tx1"/>
          </a:solidFill>
          <a:latin typeface="Arial"/>
          <a:ea typeface="+mn-ea"/>
          <a:cs typeface="Arial"/>
        </a:defRPr>
      </a:lvl1pPr>
      <a:lvl2pPr marL="742950" indent="-285750" algn="l" defTabSz="457200" rtl="0" eaLnBrk="1" latinLnBrk="0" hangingPunct="1">
        <a:spcBef>
          <a:spcPct val="20000"/>
        </a:spcBef>
        <a:buClr>
          <a:srgbClr val="0085CA"/>
        </a:buClr>
        <a:buFont typeface="Arial"/>
        <a:buChar char="–"/>
        <a:defRPr sz="1800" kern="1200">
          <a:solidFill>
            <a:schemeClr val="tx1"/>
          </a:solidFill>
          <a:latin typeface="Arial"/>
          <a:ea typeface="+mn-ea"/>
          <a:cs typeface="Arial"/>
        </a:defRPr>
      </a:lvl2pPr>
      <a:lvl3pPr marL="1143000" indent="-228600" algn="l" defTabSz="457200" rtl="0" eaLnBrk="1" latinLnBrk="0" hangingPunct="1">
        <a:spcBef>
          <a:spcPct val="20000"/>
        </a:spcBef>
        <a:buClr>
          <a:srgbClr val="0085CA"/>
        </a:buClr>
        <a:buFont typeface="Arial"/>
        <a:buChar char="•"/>
        <a:defRPr sz="1200" kern="1200">
          <a:solidFill>
            <a:schemeClr val="tx1"/>
          </a:solidFill>
          <a:latin typeface="Arial"/>
          <a:ea typeface="+mn-ea"/>
          <a:cs typeface="Arial"/>
        </a:defRPr>
      </a:lvl3pPr>
      <a:lvl4pPr marL="1600200" indent="-228600" algn="l" defTabSz="457200" rtl="0" eaLnBrk="1" latinLnBrk="0" hangingPunct="1">
        <a:spcBef>
          <a:spcPct val="20000"/>
        </a:spcBef>
        <a:buClr>
          <a:srgbClr val="0085CA"/>
        </a:buClr>
        <a:buFont typeface="Arial"/>
        <a:buChar char="–"/>
        <a:defRPr sz="1200" kern="1200">
          <a:solidFill>
            <a:schemeClr val="tx1"/>
          </a:solidFill>
          <a:latin typeface="Arial"/>
          <a:ea typeface="+mn-ea"/>
          <a:cs typeface="Arial"/>
        </a:defRPr>
      </a:lvl4pPr>
      <a:lvl5pPr marL="2057400" indent="-228600" algn="l" defTabSz="457200" rtl="0" eaLnBrk="1" latinLnBrk="0" hangingPunct="1">
        <a:spcBef>
          <a:spcPct val="20000"/>
        </a:spcBef>
        <a:buClr>
          <a:srgbClr val="0085CA"/>
        </a:buClr>
        <a:buFont typeface="Arial"/>
        <a:buChar char="»"/>
        <a:defRPr sz="12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hyperlink" Target="https://vincentherrmann.github.io/blog/wasserstein/" TargetMode="External"/><Relationship Id="rId1" Type="http://schemas.openxmlformats.org/officeDocument/2006/relationships/slideLayout" Target="../slideLayouts/slideLayout4.xml"/><Relationship Id="rId4" Type="http://schemas.openxmlformats.org/officeDocument/2006/relationships/image" Target="../media/image24.JPG"/></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gif"/><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www.sciencedirect.com/science/article/abs/pii/S1063520318302045" TargetMode="External"/><Relationship Id="rId2" Type="http://schemas.openxmlformats.org/officeDocument/2006/relationships/hyperlink" Target="https://link.springer.com/content/pdf/10.1007/BF02551274.pdf"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2">
            <a:extLst>
              <a:ext uri="{FF2B5EF4-FFF2-40B4-BE49-F238E27FC236}">
                <a16:creationId xmlns:a16="http://schemas.microsoft.com/office/drawing/2014/main" id="{9C6772D4-1121-4130-82FA-8DA04747F18B}"/>
              </a:ext>
            </a:extLst>
          </p:cNvPr>
          <p:cNvSpPr>
            <a:spLocks noGrp="1"/>
          </p:cNvSpPr>
          <p:nvPr>
            <p:ph type="title"/>
          </p:nvPr>
        </p:nvSpPr>
        <p:spPr>
          <a:xfrm>
            <a:off x="364881" y="2058645"/>
            <a:ext cx="8414237" cy="1554993"/>
          </a:xfrm>
        </p:spPr>
        <p:txBody>
          <a:bodyPr/>
          <a:lstStyle/>
          <a:p>
            <a:pPr algn="ctr"/>
            <a:r>
              <a:rPr lang="en-US" sz="3600" dirty="0">
                <a:solidFill>
                  <a:schemeClr val="tx1"/>
                </a:solidFill>
              </a:rPr>
              <a:t>Deep Learning and Molecular modelling</a:t>
            </a:r>
          </a:p>
        </p:txBody>
      </p:sp>
    </p:spTree>
    <p:extLst>
      <p:ext uri="{BB962C8B-B14F-4D97-AF65-F5344CB8AC3E}">
        <p14:creationId xmlns:p14="http://schemas.microsoft.com/office/powerpoint/2010/main" val="40906569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a:extLst>
              <a:ext uri="{FF2B5EF4-FFF2-40B4-BE49-F238E27FC236}">
                <a16:creationId xmlns:a16="http://schemas.microsoft.com/office/drawing/2014/main" id="{97F39CF7-42EF-4F93-AD93-67BC50C7F16D}"/>
              </a:ext>
            </a:extLst>
          </p:cNvPr>
          <p:cNvSpPr txBox="1"/>
          <p:nvPr/>
        </p:nvSpPr>
        <p:spPr>
          <a:xfrm>
            <a:off x="743488" y="1123238"/>
            <a:ext cx="6739128" cy="523220"/>
          </a:xfrm>
          <a:prstGeom prst="rect">
            <a:avLst/>
          </a:prstGeom>
          <a:noFill/>
        </p:spPr>
        <p:txBody>
          <a:bodyPr wrap="square">
            <a:spAutoFit/>
          </a:bodyPr>
          <a:lstStyle/>
          <a:p>
            <a:pPr marL="342900" indent="-342900">
              <a:buFont typeface="Arial" panose="020B0604020202020204" pitchFamily="34" charset="0"/>
              <a:buChar char="•"/>
            </a:pPr>
            <a:r>
              <a:rPr lang="en-US" sz="2800" dirty="0">
                <a:solidFill>
                  <a:schemeClr val="tx1"/>
                </a:solidFill>
              </a:rPr>
              <a:t>Ensemble</a:t>
            </a:r>
            <a:endParaRPr lang="en-US" sz="2000" dirty="0"/>
          </a:p>
        </p:txBody>
      </p:sp>
      <p:grpSp>
        <p:nvGrpSpPr>
          <p:cNvPr id="12" name="组合 11">
            <a:extLst>
              <a:ext uri="{FF2B5EF4-FFF2-40B4-BE49-F238E27FC236}">
                <a16:creationId xmlns:a16="http://schemas.microsoft.com/office/drawing/2014/main" id="{04183AA2-4E4C-4E76-B281-13188E3E5E2A}"/>
              </a:ext>
            </a:extLst>
          </p:cNvPr>
          <p:cNvGrpSpPr/>
          <p:nvPr/>
        </p:nvGrpSpPr>
        <p:grpSpPr>
          <a:xfrm>
            <a:off x="1315212" y="2400977"/>
            <a:ext cx="3666744" cy="1002501"/>
            <a:chOff x="2311908" y="3147311"/>
            <a:chExt cx="3441192" cy="804672"/>
          </a:xfrm>
        </p:grpSpPr>
        <p:sp>
          <p:nvSpPr>
            <p:cNvPr id="9" name="矩形 8">
              <a:extLst>
                <a:ext uri="{FF2B5EF4-FFF2-40B4-BE49-F238E27FC236}">
                  <a16:creationId xmlns:a16="http://schemas.microsoft.com/office/drawing/2014/main" id="{F737CE46-E2BE-459F-9A95-506A4DE60C34}"/>
                </a:ext>
              </a:extLst>
            </p:cNvPr>
            <p:cNvSpPr/>
            <p:nvPr/>
          </p:nvSpPr>
          <p:spPr>
            <a:xfrm>
              <a:off x="2311908" y="3147311"/>
              <a:ext cx="886968" cy="80467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a:t>A</a:t>
              </a:r>
            </a:p>
            <a:p>
              <a:pPr algn="ctr"/>
              <a:r>
                <a:rPr lang="en-GB" dirty="0"/>
                <a:t>50%</a:t>
              </a:r>
            </a:p>
          </p:txBody>
        </p:sp>
        <p:sp>
          <p:nvSpPr>
            <p:cNvPr id="10" name="矩形 9">
              <a:extLst>
                <a:ext uri="{FF2B5EF4-FFF2-40B4-BE49-F238E27FC236}">
                  <a16:creationId xmlns:a16="http://schemas.microsoft.com/office/drawing/2014/main" id="{FD288B88-26C0-454D-96B5-67CED420F5CB}"/>
                </a:ext>
              </a:extLst>
            </p:cNvPr>
            <p:cNvSpPr/>
            <p:nvPr/>
          </p:nvSpPr>
          <p:spPr>
            <a:xfrm>
              <a:off x="3589020" y="3147311"/>
              <a:ext cx="886968" cy="80467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a:t>B</a:t>
              </a:r>
            </a:p>
            <a:p>
              <a:pPr algn="ctr"/>
              <a:r>
                <a:rPr lang="en-GB" dirty="0"/>
                <a:t>60%</a:t>
              </a:r>
            </a:p>
          </p:txBody>
        </p:sp>
        <p:sp>
          <p:nvSpPr>
            <p:cNvPr id="11" name="矩形 10">
              <a:extLst>
                <a:ext uri="{FF2B5EF4-FFF2-40B4-BE49-F238E27FC236}">
                  <a16:creationId xmlns:a16="http://schemas.microsoft.com/office/drawing/2014/main" id="{EED28A43-D037-493D-AA01-100FDA7DEEE0}"/>
                </a:ext>
              </a:extLst>
            </p:cNvPr>
            <p:cNvSpPr/>
            <p:nvPr/>
          </p:nvSpPr>
          <p:spPr>
            <a:xfrm>
              <a:off x="4866132" y="3147311"/>
              <a:ext cx="886968" cy="80467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a:t>C</a:t>
              </a:r>
            </a:p>
            <a:p>
              <a:pPr algn="ctr"/>
              <a:r>
                <a:rPr lang="en-GB" dirty="0"/>
                <a:t>80%</a:t>
              </a:r>
            </a:p>
          </p:txBody>
        </p:sp>
      </p:grpSp>
      <p:sp>
        <p:nvSpPr>
          <p:cNvPr id="14" name="文本框 13">
            <a:extLst>
              <a:ext uri="{FF2B5EF4-FFF2-40B4-BE49-F238E27FC236}">
                <a16:creationId xmlns:a16="http://schemas.microsoft.com/office/drawing/2014/main" id="{C3D96A67-507F-47B8-A06B-082538627CF8}"/>
              </a:ext>
            </a:extLst>
          </p:cNvPr>
          <p:cNvSpPr txBox="1"/>
          <p:nvPr/>
        </p:nvSpPr>
        <p:spPr>
          <a:xfrm>
            <a:off x="1221485" y="4735728"/>
            <a:ext cx="5543550" cy="1477328"/>
          </a:xfrm>
          <a:prstGeom prst="rect">
            <a:avLst/>
          </a:prstGeom>
          <a:noFill/>
        </p:spPr>
        <p:txBody>
          <a:bodyPr wrap="square">
            <a:spAutoFit/>
          </a:bodyPr>
          <a:lstStyle/>
          <a:p>
            <a:r>
              <a:rPr lang="en-US" sz="1800" dirty="0">
                <a:solidFill>
                  <a:schemeClr val="tx1"/>
                </a:solidFill>
              </a:rPr>
              <a:t>Ensemble could possibly make the best of 3, even better than the best of anyone.</a:t>
            </a:r>
          </a:p>
          <a:p>
            <a:endParaRPr lang="en-US" dirty="0"/>
          </a:p>
          <a:p>
            <a:r>
              <a:rPr lang="en-US" sz="1800" b="1" dirty="0">
                <a:solidFill>
                  <a:schemeClr val="tx1"/>
                </a:solidFill>
              </a:rPr>
              <a:t>Our oracles will be those examin</a:t>
            </a:r>
            <a:r>
              <a:rPr lang="en-US" b="1" dirty="0"/>
              <a:t>e </a:t>
            </a:r>
            <a:r>
              <a:rPr lang="en-US" sz="1800" b="1" dirty="0">
                <a:solidFill>
                  <a:schemeClr val="tx1"/>
                </a:solidFill>
              </a:rPr>
              <a:t>features extracted from 3D (</a:t>
            </a:r>
            <a:r>
              <a:rPr lang="en-US" altLang="zh-CN" sz="1800" b="1" dirty="0" err="1">
                <a:solidFill>
                  <a:schemeClr val="tx1"/>
                </a:solidFill>
              </a:rPr>
              <a:t>xyz</a:t>
            </a:r>
            <a:r>
              <a:rPr lang="en-GB" altLang="zh-CN" b="1" dirty="0"/>
              <a:t>)</a:t>
            </a:r>
            <a:r>
              <a:rPr lang="en-US" sz="1800" b="1" dirty="0">
                <a:solidFill>
                  <a:schemeClr val="tx1"/>
                </a:solidFill>
              </a:rPr>
              <a:t>, 2D (image) and 1D (XRD)</a:t>
            </a:r>
          </a:p>
        </p:txBody>
      </p:sp>
      <p:sp>
        <p:nvSpPr>
          <p:cNvPr id="15" name="文本框 14">
            <a:extLst>
              <a:ext uri="{FF2B5EF4-FFF2-40B4-BE49-F238E27FC236}">
                <a16:creationId xmlns:a16="http://schemas.microsoft.com/office/drawing/2014/main" id="{44DC71AD-6540-4F62-AD36-6245C4CE607F}"/>
              </a:ext>
            </a:extLst>
          </p:cNvPr>
          <p:cNvSpPr txBox="1"/>
          <p:nvPr/>
        </p:nvSpPr>
        <p:spPr>
          <a:xfrm>
            <a:off x="1221485" y="3618938"/>
            <a:ext cx="5093589" cy="923330"/>
          </a:xfrm>
          <a:prstGeom prst="rect">
            <a:avLst/>
          </a:prstGeom>
          <a:noFill/>
        </p:spPr>
        <p:txBody>
          <a:bodyPr wrap="square" rtlCol="0">
            <a:spAutoFit/>
          </a:bodyPr>
          <a:lstStyle/>
          <a:p>
            <a:r>
              <a:rPr lang="en-GB" dirty="0"/>
              <a:t>One case is that C will always make mistakes in the rest 20% while A and B stand some chance to be correct</a:t>
            </a:r>
          </a:p>
        </p:txBody>
      </p:sp>
      <p:sp>
        <p:nvSpPr>
          <p:cNvPr id="13" name="文本框 12">
            <a:extLst>
              <a:ext uri="{FF2B5EF4-FFF2-40B4-BE49-F238E27FC236}">
                <a16:creationId xmlns:a16="http://schemas.microsoft.com/office/drawing/2014/main" id="{430F8E0F-1E0C-474E-9070-4618E4AC805F}"/>
              </a:ext>
            </a:extLst>
          </p:cNvPr>
          <p:cNvSpPr txBox="1"/>
          <p:nvPr/>
        </p:nvSpPr>
        <p:spPr>
          <a:xfrm>
            <a:off x="743488" y="1759032"/>
            <a:ext cx="4572000" cy="400110"/>
          </a:xfrm>
          <a:prstGeom prst="rect">
            <a:avLst/>
          </a:prstGeom>
          <a:noFill/>
        </p:spPr>
        <p:txBody>
          <a:bodyPr wrap="square">
            <a:spAutoFit/>
          </a:bodyPr>
          <a:lstStyle/>
          <a:p>
            <a:pPr lvl="1"/>
            <a:r>
              <a:rPr lang="en-US" sz="2000" dirty="0">
                <a:solidFill>
                  <a:schemeClr val="tx1"/>
                </a:solidFill>
              </a:rPr>
              <a:t>Suppose we have 3 oracles</a:t>
            </a:r>
          </a:p>
        </p:txBody>
      </p:sp>
    </p:spTree>
    <p:extLst>
      <p:ext uri="{BB962C8B-B14F-4D97-AF65-F5344CB8AC3E}">
        <p14:creationId xmlns:p14="http://schemas.microsoft.com/office/powerpoint/2010/main" val="5106664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15" descr="图表, 折线图&#10;&#10;描述已自动生成">
            <a:extLst>
              <a:ext uri="{FF2B5EF4-FFF2-40B4-BE49-F238E27FC236}">
                <a16:creationId xmlns:a16="http://schemas.microsoft.com/office/drawing/2014/main" id="{D0C4C2C5-D8E3-454C-9224-E8A180DF3741}"/>
              </a:ext>
            </a:extLst>
          </p:cNvPr>
          <p:cNvPicPr>
            <a:picLocks noChangeAspect="1"/>
          </p:cNvPicPr>
          <p:nvPr/>
        </p:nvPicPr>
        <p:blipFill>
          <a:blip r:embed="rId2"/>
          <a:stretch>
            <a:fillRect/>
          </a:stretch>
        </p:blipFill>
        <p:spPr>
          <a:xfrm>
            <a:off x="28536" y="3868472"/>
            <a:ext cx="3878317" cy="2534442"/>
          </a:xfrm>
          <a:prstGeom prst="rect">
            <a:avLst/>
          </a:prstGeom>
        </p:spPr>
      </p:pic>
      <p:sp>
        <p:nvSpPr>
          <p:cNvPr id="24" name="文本框 23">
            <a:extLst>
              <a:ext uri="{FF2B5EF4-FFF2-40B4-BE49-F238E27FC236}">
                <a16:creationId xmlns:a16="http://schemas.microsoft.com/office/drawing/2014/main" id="{C1EFB05D-B709-44FB-877A-15D7B8D9B116}"/>
              </a:ext>
            </a:extLst>
          </p:cNvPr>
          <p:cNvSpPr txBox="1"/>
          <p:nvPr/>
        </p:nvSpPr>
        <p:spPr>
          <a:xfrm>
            <a:off x="61914" y="1252663"/>
            <a:ext cx="6739128" cy="523220"/>
          </a:xfrm>
          <a:prstGeom prst="rect">
            <a:avLst/>
          </a:prstGeom>
          <a:noFill/>
        </p:spPr>
        <p:txBody>
          <a:bodyPr wrap="square">
            <a:spAutoFit/>
          </a:bodyPr>
          <a:lstStyle/>
          <a:p>
            <a:pPr marL="342900" indent="-342900">
              <a:buFont typeface="Arial" panose="020B0604020202020204" pitchFamily="34" charset="0"/>
              <a:buChar char="•"/>
            </a:pPr>
            <a:r>
              <a:rPr lang="en-US" sz="2800" dirty="0">
                <a:solidFill>
                  <a:schemeClr val="tx1"/>
                </a:solidFill>
              </a:rPr>
              <a:t>Visualization</a:t>
            </a:r>
            <a:endParaRPr lang="en-US" sz="2000" dirty="0"/>
          </a:p>
        </p:txBody>
      </p:sp>
      <p:grpSp>
        <p:nvGrpSpPr>
          <p:cNvPr id="33" name="组合 32">
            <a:extLst>
              <a:ext uri="{FF2B5EF4-FFF2-40B4-BE49-F238E27FC236}">
                <a16:creationId xmlns:a16="http://schemas.microsoft.com/office/drawing/2014/main" id="{60051B99-5E53-43F1-A5C4-9E5FE8989C6F}"/>
              </a:ext>
            </a:extLst>
          </p:cNvPr>
          <p:cNvGrpSpPr/>
          <p:nvPr/>
        </p:nvGrpSpPr>
        <p:grpSpPr>
          <a:xfrm>
            <a:off x="3060693" y="0"/>
            <a:ext cx="6083308" cy="4105381"/>
            <a:chOff x="3060693" y="103806"/>
            <a:chExt cx="6083308" cy="4001575"/>
          </a:xfrm>
        </p:grpSpPr>
        <p:grpSp>
          <p:nvGrpSpPr>
            <p:cNvPr id="23" name="组合 22">
              <a:extLst>
                <a:ext uri="{FF2B5EF4-FFF2-40B4-BE49-F238E27FC236}">
                  <a16:creationId xmlns:a16="http://schemas.microsoft.com/office/drawing/2014/main" id="{0FB6E52A-26D4-4349-999B-FF30CB0D75CB}"/>
                </a:ext>
              </a:extLst>
            </p:cNvPr>
            <p:cNvGrpSpPr/>
            <p:nvPr/>
          </p:nvGrpSpPr>
          <p:grpSpPr>
            <a:xfrm>
              <a:off x="3728411" y="472784"/>
              <a:ext cx="5415590" cy="3632597"/>
              <a:chOff x="3401760" y="654343"/>
              <a:chExt cx="5049581" cy="3679532"/>
            </a:xfrm>
          </p:grpSpPr>
          <p:grpSp>
            <p:nvGrpSpPr>
              <p:cNvPr id="14" name="组合 13">
                <a:extLst>
                  <a:ext uri="{FF2B5EF4-FFF2-40B4-BE49-F238E27FC236}">
                    <a16:creationId xmlns:a16="http://schemas.microsoft.com/office/drawing/2014/main" id="{49C5BD98-F5C3-461F-8A57-EF821CE1463E}"/>
                  </a:ext>
                </a:extLst>
              </p:cNvPr>
              <p:cNvGrpSpPr/>
              <p:nvPr/>
            </p:nvGrpSpPr>
            <p:grpSpPr>
              <a:xfrm>
                <a:off x="4572000" y="654702"/>
                <a:ext cx="3879341" cy="3679173"/>
                <a:chOff x="2843784" y="616701"/>
                <a:chExt cx="5212081" cy="5398482"/>
              </a:xfrm>
            </p:grpSpPr>
            <p:pic>
              <p:nvPicPr>
                <p:cNvPr id="8" name="图片 7" descr="图表&#10;&#10;中度可信度描述已自动生成">
                  <a:extLst>
                    <a:ext uri="{FF2B5EF4-FFF2-40B4-BE49-F238E27FC236}">
                      <a16:creationId xmlns:a16="http://schemas.microsoft.com/office/drawing/2014/main" id="{EC8D0256-441C-4978-A2DA-B7166C8EF02B}"/>
                    </a:ext>
                  </a:extLst>
                </p:cNvPr>
                <p:cNvPicPr>
                  <a:picLocks noChangeAspect="1"/>
                </p:cNvPicPr>
                <p:nvPr/>
              </p:nvPicPr>
              <p:blipFill>
                <a:blip r:embed="rId3"/>
                <a:stretch>
                  <a:fillRect/>
                </a:stretch>
              </p:blipFill>
              <p:spPr>
                <a:xfrm>
                  <a:off x="2843784" y="4215689"/>
                  <a:ext cx="5212080" cy="1799494"/>
                </a:xfrm>
                <a:prstGeom prst="rect">
                  <a:avLst/>
                </a:prstGeom>
              </p:spPr>
            </p:pic>
            <p:grpSp>
              <p:nvGrpSpPr>
                <p:cNvPr id="13" name="组合 12">
                  <a:extLst>
                    <a:ext uri="{FF2B5EF4-FFF2-40B4-BE49-F238E27FC236}">
                      <a16:creationId xmlns:a16="http://schemas.microsoft.com/office/drawing/2014/main" id="{ACC68C2E-D2CF-40FF-8BC5-72011D2F3A1D}"/>
                    </a:ext>
                  </a:extLst>
                </p:cNvPr>
                <p:cNvGrpSpPr/>
                <p:nvPr/>
              </p:nvGrpSpPr>
              <p:grpSpPr>
                <a:xfrm>
                  <a:off x="2843784" y="616701"/>
                  <a:ext cx="5212081" cy="3598988"/>
                  <a:chOff x="1371600" y="2573517"/>
                  <a:chExt cx="5212081" cy="3598988"/>
                </a:xfrm>
              </p:grpSpPr>
              <p:pic>
                <p:nvPicPr>
                  <p:cNvPr id="10" name="图片 9" descr="图表&#10;&#10;中度可信度描述已自动生成">
                    <a:extLst>
                      <a:ext uri="{FF2B5EF4-FFF2-40B4-BE49-F238E27FC236}">
                        <a16:creationId xmlns:a16="http://schemas.microsoft.com/office/drawing/2014/main" id="{D10A05C2-F262-4DA3-8E59-CDB79AED173E}"/>
                      </a:ext>
                    </a:extLst>
                  </p:cNvPr>
                  <p:cNvPicPr>
                    <a:picLocks noChangeAspect="1"/>
                  </p:cNvPicPr>
                  <p:nvPr/>
                </p:nvPicPr>
                <p:blipFill>
                  <a:blip r:embed="rId4"/>
                  <a:stretch>
                    <a:fillRect/>
                  </a:stretch>
                </p:blipFill>
                <p:spPr>
                  <a:xfrm>
                    <a:off x="1371601" y="4373011"/>
                    <a:ext cx="5212080" cy="1799494"/>
                  </a:xfrm>
                  <a:prstGeom prst="rect">
                    <a:avLst/>
                  </a:prstGeom>
                </p:spPr>
              </p:pic>
              <p:pic>
                <p:nvPicPr>
                  <p:cNvPr id="12" name="图片 11" descr="图表, 散点图&#10;&#10;描述已自动生成">
                    <a:extLst>
                      <a:ext uri="{FF2B5EF4-FFF2-40B4-BE49-F238E27FC236}">
                        <a16:creationId xmlns:a16="http://schemas.microsoft.com/office/drawing/2014/main" id="{BF66F3F8-D469-4E7B-9A03-1318C12F9F8B}"/>
                      </a:ext>
                    </a:extLst>
                  </p:cNvPr>
                  <p:cNvPicPr>
                    <a:picLocks noChangeAspect="1"/>
                  </p:cNvPicPr>
                  <p:nvPr/>
                </p:nvPicPr>
                <p:blipFill>
                  <a:blip r:embed="rId5"/>
                  <a:stretch>
                    <a:fillRect/>
                  </a:stretch>
                </p:blipFill>
                <p:spPr>
                  <a:xfrm>
                    <a:off x="1371600" y="2573517"/>
                    <a:ext cx="5212080" cy="1799494"/>
                  </a:xfrm>
                  <a:prstGeom prst="rect">
                    <a:avLst/>
                  </a:prstGeom>
                </p:spPr>
              </p:pic>
            </p:grpSp>
          </p:grpSp>
          <p:pic>
            <p:nvPicPr>
              <p:cNvPr id="18" name="图片 17" descr="图表, 散点图&#10;&#10;描述已自动生成">
                <a:extLst>
                  <a:ext uri="{FF2B5EF4-FFF2-40B4-BE49-F238E27FC236}">
                    <a16:creationId xmlns:a16="http://schemas.microsoft.com/office/drawing/2014/main" id="{FA05BF68-E499-4510-907A-EE33F9971268}"/>
                  </a:ext>
                </a:extLst>
              </p:cNvPr>
              <p:cNvPicPr>
                <a:picLocks noChangeAspect="1"/>
              </p:cNvPicPr>
              <p:nvPr/>
            </p:nvPicPr>
            <p:blipFill>
              <a:blip r:embed="rId6"/>
              <a:stretch>
                <a:fillRect/>
              </a:stretch>
            </p:blipFill>
            <p:spPr>
              <a:xfrm>
                <a:off x="3401761" y="654343"/>
                <a:ext cx="1228670" cy="1214363"/>
              </a:xfrm>
              <a:prstGeom prst="rect">
                <a:avLst/>
              </a:prstGeom>
            </p:spPr>
          </p:pic>
          <p:pic>
            <p:nvPicPr>
              <p:cNvPr id="20" name="图片 19" descr="散点图&#10;&#10;中度可信度描述已自动生成">
                <a:extLst>
                  <a:ext uri="{FF2B5EF4-FFF2-40B4-BE49-F238E27FC236}">
                    <a16:creationId xmlns:a16="http://schemas.microsoft.com/office/drawing/2014/main" id="{92FC6B87-6FC6-4F7B-B0E6-7569FA9529A4}"/>
                  </a:ext>
                </a:extLst>
              </p:cNvPr>
              <p:cNvPicPr>
                <a:picLocks noChangeAspect="1"/>
              </p:cNvPicPr>
              <p:nvPr/>
            </p:nvPicPr>
            <p:blipFill>
              <a:blip r:embed="rId7"/>
              <a:stretch>
                <a:fillRect/>
              </a:stretch>
            </p:blipFill>
            <p:spPr>
              <a:xfrm>
                <a:off x="3401761" y="1885568"/>
                <a:ext cx="1228670" cy="1151341"/>
              </a:xfrm>
              <a:prstGeom prst="rect">
                <a:avLst/>
              </a:prstGeom>
            </p:spPr>
          </p:pic>
          <p:pic>
            <p:nvPicPr>
              <p:cNvPr id="22" name="图片 21" descr="图表&#10;&#10;中度可信度描述已自动生成">
                <a:extLst>
                  <a:ext uri="{FF2B5EF4-FFF2-40B4-BE49-F238E27FC236}">
                    <a16:creationId xmlns:a16="http://schemas.microsoft.com/office/drawing/2014/main" id="{6358E214-9EB3-4F52-ACB4-BEF33CEE34C4}"/>
                  </a:ext>
                </a:extLst>
              </p:cNvPr>
              <p:cNvPicPr>
                <a:picLocks noChangeAspect="1"/>
              </p:cNvPicPr>
              <p:nvPr/>
            </p:nvPicPr>
            <p:blipFill>
              <a:blip r:embed="rId8"/>
              <a:stretch>
                <a:fillRect/>
              </a:stretch>
            </p:blipFill>
            <p:spPr>
              <a:xfrm>
                <a:off x="3401760" y="3082708"/>
                <a:ext cx="1228671" cy="1226391"/>
              </a:xfrm>
              <a:prstGeom prst="rect">
                <a:avLst/>
              </a:prstGeom>
            </p:spPr>
          </p:pic>
        </p:grpSp>
        <p:sp>
          <p:nvSpPr>
            <p:cNvPr id="25" name="文本框 24">
              <a:extLst>
                <a:ext uri="{FF2B5EF4-FFF2-40B4-BE49-F238E27FC236}">
                  <a16:creationId xmlns:a16="http://schemas.microsoft.com/office/drawing/2014/main" id="{43153BC9-73FF-448E-AD90-A634F2784DE8}"/>
                </a:ext>
              </a:extLst>
            </p:cNvPr>
            <p:cNvSpPr txBox="1"/>
            <p:nvPr/>
          </p:nvSpPr>
          <p:spPr>
            <a:xfrm>
              <a:off x="7019286" y="113447"/>
              <a:ext cx="571500" cy="369332"/>
            </a:xfrm>
            <a:prstGeom prst="rect">
              <a:avLst/>
            </a:prstGeom>
            <a:noFill/>
          </p:spPr>
          <p:txBody>
            <a:bodyPr wrap="square" rtlCol="0">
              <a:spAutoFit/>
            </a:bodyPr>
            <a:lstStyle/>
            <a:p>
              <a:r>
                <a:rPr lang="en-GB" i="1" dirty="0"/>
                <a:t>yz</a:t>
              </a:r>
            </a:p>
          </p:txBody>
        </p:sp>
        <p:sp>
          <p:nvSpPr>
            <p:cNvPr id="26" name="文本框 25">
              <a:extLst>
                <a:ext uri="{FF2B5EF4-FFF2-40B4-BE49-F238E27FC236}">
                  <a16:creationId xmlns:a16="http://schemas.microsoft.com/office/drawing/2014/main" id="{81939C8F-0758-4B74-8FFD-A6773F9B9682}"/>
                </a:ext>
              </a:extLst>
            </p:cNvPr>
            <p:cNvSpPr txBox="1"/>
            <p:nvPr/>
          </p:nvSpPr>
          <p:spPr>
            <a:xfrm>
              <a:off x="5610380" y="103806"/>
              <a:ext cx="571500" cy="369332"/>
            </a:xfrm>
            <a:prstGeom prst="rect">
              <a:avLst/>
            </a:prstGeom>
            <a:noFill/>
          </p:spPr>
          <p:txBody>
            <a:bodyPr wrap="square" rtlCol="0">
              <a:spAutoFit/>
            </a:bodyPr>
            <a:lstStyle/>
            <a:p>
              <a:r>
                <a:rPr lang="en-GB" i="1" dirty="0"/>
                <a:t>xy</a:t>
              </a:r>
            </a:p>
          </p:txBody>
        </p:sp>
        <p:sp>
          <p:nvSpPr>
            <p:cNvPr id="27" name="文本框 26">
              <a:extLst>
                <a:ext uri="{FF2B5EF4-FFF2-40B4-BE49-F238E27FC236}">
                  <a16:creationId xmlns:a16="http://schemas.microsoft.com/office/drawing/2014/main" id="{15B6D97C-05F9-4324-9337-1850CE343418}"/>
                </a:ext>
              </a:extLst>
            </p:cNvPr>
            <p:cNvSpPr txBox="1"/>
            <p:nvPr/>
          </p:nvSpPr>
          <p:spPr>
            <a:xfrm>
              <a:off x="4069583" y="103806"/>
              <a:ext cx="571500" cy="369332"/>
            </a:xfrm>
            <a:prstGeom prst="rect">
              <a:avLst/>
            </a:prstGeom>
            <a:noFill/>
          </p:spPr>
          <p:txBody>
            <a:bodyPr wrap="square" rtlCol="0">
              <a:spAutoFit/>
            </a:bodyPr>
            <a:lstStyle/>
            <a:p>
              <a:r>
                <a:rPr lang="en-GB" i="1" dirty="0"/>
                <a:t>xyz</a:t>
              </a:r>
            </a:p>
          </p:txBody>
        </p:sp>
        <p:sp>
          <p:nvSpPr>
            <p:cNvPr id="28" name="文本框 27">
              <a:extLst>
                <a:ext uri="{FF2B5EF4-FFF2-40B4-BE49-F238E27FC236}">
                  <a16:creationId xmlns:a16="http://schemas.microsoft.com/office/drawing/2014/main" id="{13F33DBF-8920-47AE-842A-41C298D665B9}"/>
                </a:ext>
              </a:extLst>
            </p:cNvPr>
            <p:cNvSpPr txBox="1"/>
            <p:nvPr/>
          </p:nvSpPr>
          <p:spPr>
            <a:xfrm>
              <a:off x="8286750" y="122330"/>
              <a:ext cx="571500" cy="369332"/>
            </a:xfrm>
            <a:prstGeom prst="rect">
              <a:avLst/>
            </a:prstGeom>
            <a:noFill/>
          </p:spPr>
          <p:txBody>
            <a:bodyPr wrap="square" rtlCol="0">
              <a:spAutoFit/>
            </a:bodyPr>
            <a:lstStyle/>
            <a:p>
              <a:r>
                <a:rPr lang="en-GB" i="1" dirty="0"/>
                <a:t>xz</a:t>
              </a:r>
            </a:p>
          </p:txBody>
        </p:sp>
        <p:sp>
          <p:nvSpPr>
            <p:cNvPr id="29" name="文本框 28">
              <a:extLst>
                <a:ext uri="{FF2B5EF4-FFF2-40B4-BE49-F238E27FC236}">
                  <a16:creationId xmlns:a16="http://schemas.microsoft.com/office/drawing/2014/main" id="{D7A4D61D-6BF5-4AEE-A7FD-3AC82247D136}"/>
                </a:ext>
              </a:extLst>
            </p:cNvPr>
            <p:cNvSpPr txBox="1"/>
            <p:nvPr/>
          </p:nvSpPr>
          <p:spPr>
            <a:xfrm>
              <a:off x="3060694" y="890712"/>
              <a:ext cx="741571" cy="338554"/>
            </a:xfrm>
            <a:prstGeom prst="rect">
              <a:avLst/>
            </a:prstGeom>
            <a:noFill/>
          </p:spPr>
          <p:txBody>
            <a:bodyPr wrap="square" rtlCol="0">
              <a:spAutoFit/>
            </a:bodyPr>
            <a:lstStyle/>
            <a:p>
              <a:r>
                <a:rPr lang="en-GB" sz="1600" i="1" dirty="0"/>
                <a:t>500K</a:t>
              </a:r>
            </a:p>
          </p:txBody>
        </p:sp>
        <p:sp>
          <p:nvSpPr>
            <p:cNvPr id="31" name="文本框 30">
              <a:extLst>
                <a:ext uri="{FF2B5EF4-FFF2-40B4-BE49-F238E27FC236}">
                  <a16:creationId xmlns:a16="http://schemas.microsoft.com/office/drawing/2014/main" id="{5AA94271-149C-4F1F-AC30-5F81B35D5A41}"/>
                </a:ext>
              </a:extLst>
            </p:cNvPr>
            <p:cNvSpPr txBox="1"/>
            <p:nvPr/>
          </p:nvSpPr>
          <p:spPr>
            <a:xfrm>
              <a:off x="3060693" y="2076999"/>
              <a:ext cx="741571" cy="338554"/>
            </a:xfrm>
            <a:prstGeom prst="rect">
              <a:avLst/>
            </a:prstGeom>
            <a:noFill/>
          </p:spPr>
          <p:txBody>
            <a:bodyPr wrap="square" rtlCol="0">
              <a:spAutoFit/>
            </a:bodyPr>
            <a:lstStyle/>
            <a:p>
              <a:r>
                <a:rPr lang="en-GB" sz="1600" i="1" dirty="0"/>
                <a:t>245K</a:t>
              </a:r>
            </a:p>
          </p:txBody>
        </p:sp>
        <p:sp>
          <p:nvSpPr>
            <p:cNvPr id="32" name="文本框 31">
              <a:extLst>
                <a:ext uri="{FF2B5EF4-FFF2-40B4-BE49-F238E27FC236}">
                  <a16:creationId xmlns:a16="http://schemas.microsoft.com/office/drawing/2014/main" id="{E92F8170-0F43-4FDB-9ADC-E5239AEE1A83}"/>
                </a:ext>
              </a:extLst>
            </p:cNvPr>
            <p:cNvSpPr txBox="1"/>
            <p:nvPr/>
          </p:nvSpPr>
          <p:spPr>
            <a:xfrm>
              <a:off x="3130798" y="3267210"/>
              <a:ext cx="741571" cy="338554"/>
            </a:xfrm>
            <a:prstGeom prst="rect">
              <a:avLst/>
            </a:prstGeom>
            <a:noFill/>
          </p:spPr>
          <p:txBody>
            <a:bodyPr wrap="square" rtlCol="0">
              <a:spAutoFit/>
            </a:bodyPr>
            <a:lstStyle/>
            <a:p>
              <a:r>
                <a:rPr lang="en-GB" sz="1600" i="1" dirty="0"/>
                <a:t>10K</a:t>
              </a:r>
            </a:p>
          </p:txBody>
        </p:sp>
      </p:grpSp>
      <p:sp>
        <p:nvSpPr>
          <p:cNvPr id="35" name="椭圆 34">
            <a:extLst>
              <a:ext uri="{FF2B5EF4-FFF2-40B4-BE49-F238E27FC236}">
                <a16:creationId xmlns:a16="http://schemas.microsoft.com/office/drawing/2014/main" id="{31F9F8EE-695C-4EF7-B808-D09D00EB6BB9}"/>
              </a:ext>
            </a:extLst>
          </p:cNvPr>
          <p:cNvSpPr/>
          <p:nvPr/>
        </p:nvSpPr>
        <p:spPr>
          <a:xfrm>
            <a:off x="1985982" y="4818887"/>
            <a:ext cx="583482" cy="943169"/>
          </a:xfrm>
          <a:prstGeom prst="ellipse">
            <a:avLst/>
          </a:prstGeom>
          <a:solidFill>
            <a:schemeClr val="accent4">
              <a:lumMod val="40000"/>
              <a:lumOff val="60000"/>
              <a:alpha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36" name="文本框 35">
            <a:extLst>
              <a:ext uri="{FF2B5EF4-FFF2-40B4-BE49-F238E27FC236}">
                <a16:creationId xmlns:a16="http://schemas.microsoft.com/office/drawing/2014/main" id="{56165D0B-4CAC-471A-B3F7-916034D67CEB}"/>
              </a:ext>
            </a:extLst>
          </p:cNvPr>
          <p:cNvSpPr txBox="1"/>
          <p:nvPr/>
        </p:nvSpPr>
        <p:spPr>
          <a:xfrm>
            <a:off x="4169664" y="4592558"/>
            <a:ext cx="3547872" cy="1200329"/>
          </a:xfrm>
          <a:prstGeom prst="rect">
            <a:avLst/>
          </a:prstGeom>
          <a:noFill/>
        </p:spPr>
        <p:txBody>
          <a:bodyPr wrap="square" rtlCol="0">
            <a:spAutoFit/>
          </a:bodyPr>
          <a:lstStyle/>
          <a:p>
            <a:r>
              <a:rPr lang="en-GB" dirty="0"/>
              <a:t>In 500K this peak is flattened but the small curvature still contains information about the structure and property</a:t>
            </a:r>
          </a:p>
        </p:txBody>
      </p:sp>
      <p:cxnSp>
        <p:nvCxnSpPr>
          <p:cNvPr id="38" name="直接箭头连接符 37">
            <a:extLst>
              <a:ext uri="{FF2B5EF4-FFF2-40B4-BE49-F238E27FC236}">
                <a16:creationId xmlns:a16="http://schemas.microsoft.com/office/drawing/2014/main" id="{4C57155D-BB2E-4E80-92B3-2D4F651B18E8}"/>
              </a:ext>
            </a:extLst>
          </p:cNvPr>
          <p:cNvCxnSpPr/>
          <p:nvPr/>
        </p:nvCxnSpPr>
        <p:spPr>
          <a:xfrm flipH="1">
            <a:off x="2671227" y="5165290"/>
            <a:ext cx="1398356"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8643726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图表, 折线图&#10;&#10;描述已自动生成">
            <a:extLst>
              <a:ext uri="{FF2B5EF4-FFF2-40B4-BE49-F238E27FC236}">
                <a16:creationId xmlns:a16="http://schemas.microsoft.com/office/drawing/2014/main" id="{9BFED2A5-CA43-4E3F-9A00-BA190898E713}"/>
              </a:ext>
            </a:extLst>
          </p:cNvPr>
          <p:cNvPicPr>
            <a:picLocks noChangeAspect="1"/>
          </p:cNvPicPr>
          <p:nvPr/>
        </p:nvPicPr>
        <p:blipFill>
          <a:blip r:embed="rId2"/>
          <a:stretch>
            <a:fillRect/>
          </a:stretch>
        </p:blipFill>
        <p:spPr>
          <a:xfrm>
            <a:off x="3008376" y="581545"/>
            <a:ext cx="6135624" cy="4081638"/>
          </a:xfrm>
          <a:prstGeom prst="rect">
            <a:avLst/>
          </a:prstGeom>
        </p:spPr>
      </p:pic>
      <p:sp>
        <p:nvSpPr>
          <p:cNvPr id="9" name="文本框 8">
            <a:extLst>
              <a:ext uri="{FF2B5EF4-FFF2-40B4-BE49-F238E27FC236}">
                <a16:creationId xmlns:a16="http://schemas.microsoft.com/office/drawing/2014/main" id="{10D8998C-A151-47A2-A610-537CB5BD9CFF}"/>
              </a:ext>
            </a:extLst>
          </p:cNvPr>
          <p:cNvSpPr txBox="1"/>
          <p:nvPr/>
        </p:nvSpPr>
        <p:spPr>
          <a:xfrm>
            <a:off x="107634" y="1335736"/>
            <a:ext cx="6739128" cy="523220"/>
          </a:xfrm>
          <a:prstGeom prst="rect">
            <a:avLst/>
          </a:prstGeom>
          <a:noFill/>
        </p:spPr>
        <p:txBody>
          <a:bodyPr wrap="square">
            <a:spAutoFit/>
          </a:bodyPr>
          <a:lstStyle/>
          <a:p>
            <a:pPr marL="342900" indent="-342900">
              <a:buFont typeface="Arial" panose="020B0604020202020204" pitchFamily="34" charset="0"/>
              <a:buChar char="•"/>
            </a:pPr>
            <a:r>
              <a:rPr lang="en-US" sz="2800" dirty="0">
                <a:solidFill>
                  <a:schemeClr val="tx1"/>
                </a:solidFill>
              </a:rPr>
              <a:t>Visualization</a:t>
            </a:r>
            <a:endParaRPr lang="en-US" sz="2000" dirty="0"/>
          </a:p>
        </p:txBody>
      </p:sp>
      <p:sp>
        <p:nvSpPr>
          <p:cNvPr id="10" name="文本框 9">
            <a:extLst>
              <a:ext uri="{FF2B5EF4-FFF2-40B4-BE49-F238E27FC236}">
                <a16:creationId xmlns:a16="http://schemas.microsoft.com/office/drawing/2014/main" id="{EB956FCC-9E23-430D-89E8-678ADA1983BC}"/>
              </a:ext>
            </a:extLst>
          </p:cNvPr>
          <p:cNvSpPr txBox="1"/>
          <p:nvPr/>
        </p:nvSpPr>
        <p:spPr>
          <a:xfrm>
            <a:off x="535308" y="4684841"/>
            <a:ext cx="6935340" cy="1532822"/>
          </a:xfrm>
          <a:prstGeom prst="rect">
            <a:avLst/>
          </a:prstGeom>
          <a:noFill/>
        </p:spPr>
        <p:txBody>
          <a:bodyPr wrap="square" rtlCol="0">
            <a:spAutoFit/>
          </a:bodyPr>
          <a:lstStyle/>
          <a:p>
            <a:r>
              <a:rPr lang="en-GB" dirty="0"/>
              <a:t>Every point in this graph represents a possible configuration. Infinite interval and infinite numbers of such simulation or stochastic path gives us all the possible configurations.</a:t>
            </a:r>
          </a:p>
          <a:p>
            <a:r>
              <a:rPr lang="en-GB" dirty="0"/>
              <a:t>Only with all the configurations will we be able to know the exact entropy.</a:t>
            </a:r>
          </a:p>
        </p:txBody>
      </p:sp>
    </p:spTree>
    <p:extLst>
      <p:ext uri="{BB962C8B-B14F-4D97-AF65-F5344CB8AC3E}">
        <p14:creationId xmlns:p14="http://schemas.microsoft.com/office/powerpoint/2010/main" val="12150175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文本框 49">
            <a:extLst>
              <a:ext uri="{FF2B5EF4-FFF2-40B4-BE49-F238E27FC236}">
                <a16:creationId xmlns:a16="http://schemas.microsoft.com/office/drawing/2014/main" id="{68542878-F3A6-4A9A-A4C4-638A760EAB7C}"/>
              </a:ext>
            </a:extLst>
          </p:cNvPr>
          <p:cNvSpPr txBox="1"/>
          <p:nvPr/>
        </p:nvSpPr>
        <p:spPr>
          <a:xfrm>
            <a:off x="355498" y="1297393"/>
            <a:ext cx="6739128" cy="523220"/>
          </a:xfrm>
          <a:prstGeom prst="rect">
            <a:avLst/>
          </a:prstGeom>
          <a:noFill/>
        </p:spPr>
        <p:txBody>
          <a:bodyPr wrap="square">
            <a:spAutoFit/>
          </a:bodyPr>
          <a:lstStyle/>
          <a:p>
            <a:pPr marL="342900" indent="-342900">
              <a:buFont typeface="Arial" panose="020B0604020202020204" pitchFamily="34" charset="0"/>
              <a:buChar char="•"/>
            </a:pPr>
            <a:r>
              <a:rPr lang="en-US" sz="2800" dirty="0">
                <a:solidFill>
                  <a:schemeClr val="tx1"/>
                </a:solidFill>
              </a:rPr>
              <a:t>Model Structure</a:t>
            </a:r>
          </a:p>
        </p:txBody>
      </p:sp>
      <p:grpSp>
        <p:nvGrpSpPr>
          <p:cNvPr id="11" name="组合 10">
            <a:extLst>
              <a:ext uri="{FF2B5EF4-FFF2-40B4-BE49-F238E27FC236}">
                <a16:creationId xmlns:a16="http://schemas.microsoft.com/office/drawing/2014/main" id="{AFD25450-E72C-41EC-B266-F122E7E19991}"/>
              </a:ext>
            </a:extLst>
          </p:cNvPr>
          <p:cNvGrpSpPr/>
          <p:nvPr/>
        </p:nvGrpSpPr>
        <p:grpSpPr>
          <a:xfrm>
            <a:off x="1352131" y="1988325"/>
            <a:ext cx="7031083" cy="3364850"/>
            <a:chOff x="1543685" y="1931936"/>
            <a:chExt cx="7031083" cy="3364850"/>
          </a:xfrm>
        </p:grpSpPr>
        <p:grpSp>
          <p:nvGrpSpPr>
            <p:cNvPr id="4" name="组合 3">
              <a:extLst>
                <a:ext uri="{FF2B5EF4-FFF2-40B4-BE49-F238E27FC236}">
                  <a16:creationId xmlns:a16="http://schemas.microsoft.com/office/drawing/2014/main" id="{0B9885FA-DA0C-4D80-98B3-D52742734E40}"/>
                </a:ext>
              </a:extLst>
            </p:cNvPr>
            <p:cNvGrpSpPr/>
            <p:nvPr/>
          </p:nvGrpSpPr>
          <p:grpSpPr>
            <a:xfrm>
              <a:off x="2370957" y="1931936"/>
              <a:ext cx="6203811" cy="3364850"/>
              <a:chOff x="1934675" y="1895322"/>
              <a:chExt cx="6203811" cy="3364850"/>
            </a:xfrm>
          </p:grpSpPr>
          <p:grpSp>
            <p:nvGrpSpPr>
              <p:cNvPr id="49" name="组合 48">
                <a:extLst>
                  <a:ext uri="{FF2B5EF4-FFF2-40B4-BE49-F238E27FC236}">
                    <a16:creationId xmlns:a16="http://schemas.microsoft.com/office/drawing/2014/main" id="{45D882AB-DAD4-499D-98A4-24E7B26DF8CD}"/>
                  </a:ext>
                </a:extLst>
              </p:cNvPr>
              <p:cNvGrpSpPr/>
              <p:nvPr/>
            </p:nvGrpSpPr>
            <p:grpSpPr>
              <a:xfrm>
                <a:off x="1934675" y="1895322"/>
                <a:ext cx="6203811" cy="3364850"/>
                <a:chOff x="1496261" y="1455401"/>
                <a:chExt cx="6203811" cy="3364850"/>
              </a:xfrm>
            </p:grpSpPr>
            <p:grpSp>
              <p:nvGrpSpPr>
                <p:cNvPr id="39" name="组合 38">
                  <a:extLst>
                    <a:ext uri="{FF2B5EF4-FFF2-40B4-BE49-F238E27FC236}">
                      <a16:creationId xmlns:a16="http://schemas.microsoft.com/office/drawing/2014/main" id="{A01D6E36-E1B4-42FA-B0CE-B1A8C9BCF2CD}"/>
                    </a:ext>
                  </a:extLst>
                </p:cNvPr>
                <p:cNvGrpSpPr/>
                <p:nvPr/>
              </p:nvGrpSpPr>
              <p:grpSpPr>
                <a:xfrm>
                  <a:off x="1496261" y="2177651"/>
                  <a:ext cx="6203811" cy="2135576"/>
                  <a:chOff x="1108498" y="1649254"/>
                  <a:chExt cx="6203811" cy="2135576"/>
                </a:xfrm>
              </p:grpSpPr>
              <p:cxnSp>
                <p:nvCxnSpPr>
                  <p:cNvPr id="21" name="直接箭头连接符 20">
                    <a:extLst>
                      <a:ext uri="{FF2B5EF4-FFF2-40B4-BE49-F238E27FC236}">
                        <a16:creationId xmlns:a16="http://schemas.microsoft.com/office/drawing/2014/main" id="{CD960E01-4CDA-4D24-A2C8-56BB01740BF2}"/>
                      </a:ext>
                    </a:extLst>
                  </p:cNvPr>
                  <p:cNvCxnSpPr>
                    <a:cxnSpLocks/>
                  </p:cNvCxnSpPr>
                  <p:nvPr/>
                </p:nvCxnSpPr>
                <p:spPr>
                  <a:xfrm>
                    <a:off x="3743325" y="2232413"/>
                    <a:ext cx="752475"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pSp>
                <p:nvGrpSpPr>
                  <p:cNvPr id="25" name="组合 24">
                    <a:extLst>
                      <a:ext uri="{FF2B5EF4-FFF2-40B4-BE49-F238E27FC236}">
                        <a16:creationId xmlns:a16="http://schemas.microsoft.com/office/drawing/2014/main" id="{402D89BD-5025-4DE6-B1CA-B7E4400B41EA}"/>
                      </a:ext>
                    </a:extLst>
                  </p:cNvPr>
                  <p:cNvGrpSpPr/>
                  <p:nvPr/>
                </p:nvGrpSpPr>
                <p:grpSpPr>
                  <a:xfrm>
                    <a:off x="1108498" y="1832365"/>
                    <a:ext cx="2496716" cy="1952465"/>
                    <a:chOff x="2346748" y="1953993"/>
                    <a:chExt cx="2496716" cy="1952465"/>
                  </a:xfrm>
                </p:grpSpPr>
                <p:grpSp>
                  <p:nvGrpSpPr>
                    <p:cNvPr id="24" name="组合 23">
                      <a:extLst>
                        <a:ext uri="{FF2B5EF4-FFF2-40B4-BE49-F238E27FC236}">
                          <a16:creationId xmlns:a16="http://schemas.microsoft.com/office/drawing/2014/main" id="{5467347F-4381-4C40-9DC4-83298E50537B}"/>
                        </a:ext>
                      </a:extLst>
                    </p:cNvPr>
                    <p:cNvGrpSpPr/>
                    <p:nvPr/>
                  </p:nvGrpSpPr>
                  <p:grpSpPr>
                    <a:xfrm>
                      <a:off x="2346748" y="1953993"/>
                      <a:ext cx="2496716" cy="1554323"/>
                      <a:chOff x="2339095" y="1874677"/>
                      <a:chExt cx="2496716" cy="1554323"/>
                    </a:xfrm>
                  </p:grpSpPr>
                  <p:sp>
                    <p:nvSpPr>
                      <p:cNvPr id="8" name="矩形 7">
                        <a:extLst>
                          <a:ext uri="{FF2B5EF4-FFF2-40B4-BE49-F238E27FC236}">
                            <a16:creationId xmlns:a16="http://schemas.microsoft.com/office/drawing/2014/main" id="{55A10C69-33B2-480E-939D-2961576C4E7E}"/>
                          </a:ext>
                        </a:extLst>
                      </p:cNvPr>
                      <p:cNvSpPr/>
                      <p:nvPr/>
                    </p:nvSpPr>
                    <p:spPr>
                      <a:xfrm>
                        <a:off x="2339095" y="1911963"/>
                        <a:ext cx="751262" cy="68062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a:t>xyz</a:t>
                        </a:r>
                      </a:p>
                    </p:txBody>
                  </p:sp>
                  <p:cxnSp>
                    <p:nvCxnSpPr>
                      <p:cNvPr id="12" name="直接箭头连接符 11">
                        <a:extLst>
                          <a:ext uri="{FF2B5EF4-FFF2-40B4-BE49-F238E27FC236}">
                            <a16:creationId xmlns:a16="http://schemas.microsoft.com/office/drawing/2014/main" id="{07EDD42A-A8D6-43C1-8543-9DC8DE74906A}"/>
                          </a:ext>
                        </a:extLst>
                      </p:cNvPr>
                      <p:cNvCxnSpPr>
                        <a:cxnSpLocks/>
                      </p:cNvCxnSpPr>
                      <p:nvPr/>
                    </p:nvCxnSpPr>
                    <p:spPr>
                      <a:xfrm>
                        <a:off x="3267075" y="2249102"/>
                        <a:ext cx="1162050"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5" name="文本框 14">
                        <a:extLst>
                          <a:ext uri="{FF2B5EF4-FFF2-40B4-BE49-F238E27FC236}">
                            <a16:creationId xmlns:a16="http://schemas.microsoft.com/office/drawing/2014/main" id="{D17C04B4-1840-4CDC-89A1-9D2784E0ED3F}"/>
                          </a:ext>
                        </a:extLst>
                      </p:cNvPr>
                      <p:cNvSpPr txBox="1"/>
                      <p:nvPr/>
                    </p:nvSpPr>
                    <p:spPr>
                      <a:xfrm>
                        <a:off x="3267075" y="1879770"/>
                        <a:ext cx="1235359" cy="369332"/>
                      </a:xfrm>
                      <a:prstGeom prst="rect">
                        <a:avLst/>
                      </a:prstGeom>
                      <a:noFill/>
                    </p:spPr>
                    <p:txBody>
                      <a:bodyPr wrap="square" rtlCol="0">
                        <a:spAutoFit/>
                      </a:bodyPr>
                      <a:lstStyle/>
                      <a:p>
                        <a:r>
                          <a:rPr lang="en-GB" dirty="0" err="1"/>
                          <a:t>PointNet</a:t>
                        </a:r>
                        <a:endParaRPr lang="en-GB" dirty="0"/>
                      </a:p>
                    </p:txBody>
                  </p:sp>
                  <p:sp>
                    <p:nvSpPr>
                      <p:cNvPr id="16" name="文本框 15">
                        <a:extLst>
                          <a:ext uri="{FF2B5EF4-FFF2-40B4-BE49-F238E27FC236}">
                            <a16:creationId xmlns:a16="http://schemas.microsoft.com/office/drawing/2014/main" id="{E79D5B00-D2F6-44C8-BC21-62661063BF67}"/>
                          </a:ext>
                        </a:extLst>
                      </p:cNvPr>
                      <p:cNvSpPr txBox="1"/>
                      <p:nvPr/>
                    </p:nvSpPr>
                    <p:spPr>
                      <a:xfrm>
                        <a:off x="3471864" y="3030488"/>
                        <a:ext cx="1235359" cy="369332"/>
                      </a:xfrm>
                      <a:prstGeom prst="rect">
                        <a:avLst/>
                      </a:prstGeom>
                      <a:noFill/>
                    </p:spPr>
                    <p:txBody>
                      <a:bodyPr wrap="square" rtlCol="0">
                        <a:spAutoFit/>
                      </a:bodyPr>
                      <a:lstStyle/>
                      <a:p>
                        <a:r>
                          <a:rPr lang="en-GB" dirty="0"/>
                          <a:t>MLP</a:t>
                        </a:r>
                      </a:p>
                    </p:txBody>
                  </p:sp>
                  <p:cxnSp>
                    <p:nvCxnSpPr>
                      <p:cNvPr id="20" name="直接箭头连接符 19">
                        <a:extLst>
                          <a:ext uri="{FF2B5EF4-FFF2-40B4-BE49-F238E27FC236}">
                            <a16:creationId xmlns:a16="http://schemas.microsoft.com/office/drawing/2014/main" id="{174DE5F2-E43E-4B73-9E4F-D5CBCBAB2BA4}"/>
                          </a:ext>
                        </a:extLst>
                      </p:cNvPr>
                      <p:cNvCxnSpPr>
                        <a:cxnSpLocks/>
                      </p:cNvCxnSpPr>
                      <p:nvPr/>
                    </p:nvCxnSpPr>
                    <p:spPr>
                      <a:xfrm>
                        <a:off x="3267075" y="3429000"/>
                        <a:ext cx="1162050"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22" name="矩形 21">
                        <a:extLst>
                          <a:ext uri="{FF2B5EF4-FFF2-40B4-BE49-F238E27FC236}">
                            <a16:creationId xmlns:a16="http://schemas.microsoft.com/office/drawing/2014/main" id="{A366B34C-ABA2-417A-BBB6-98155BBF3F46}"/>
                          </a:ext>
                        </a:extLst>
                      </p:cNvPr>
                      <p:cNvSpPr/>
                      <p:nvPr/>
                    </p:nvSpPr>
                    <p:spPr>
                      <a:xfrm>
                        <a:off x="4578636" y="1874677"/>
                        <a:ext cx="257175" cy="833453"/>
                      </a:xfrm>
                      <a:prstGeom prst="rect">
                        <a:avLst/>
                      </a:prstGeom>
                      <a:solidFill>
                        <a:srgbClr val="92D05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200" dirty="0"/>
                      </a:p>
                    </p:txBody>
                  </p:sp>
                </p:grpSp>
                <p:sp>
                  <p:nvSpPr>
                    <p:cNvPr id="23" name="矩形 22">
                      <a:extLst>
                        <a:ext uri="{FF2B5EF4-FFF2-40B4-BE49-F238E27FC236}">
                          <a16:creationId xmlns:a16="http://schemas.microsoft.com/office/drawing/2014/main" id="{EE590443-C002-445C-80FF-14B21865DE31}"/>
                        </a:ext>
                      </a:extLst>
                    </p:cNvPr>
                    <p:cNvSpPr/>
                    <p:nvPr/>
                  </p:nvSpPr>
                  <p:spPr>
                    <a:xfrm>
                      <a:off x="4586289" y="3073005"/>
                      <a:ext cx="257175" cy="833453"/>
                    </a:xfrm>
                    <a:prstGeom prst="rect">
                      <a:avLst/>
                    </a:prstGeom>
                    <a:solidFill>
                      <a:srgbClr val="FFC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cxnSp>
                <p:nvCxnSpPr>
                  <p:cNvPr id="27" name="直接箭头连接符 26">
                    <a:extLst>
                      <a:ext uri="{FF2B5EF4-FFF2-40B4-BE49-F238E27FC236}">
                        <a16:creationId xmlns:a16="http://schemas.microsoft.com/office/drawing/2014/main" id="{7952D456-3D78-4839-B90A-BF8FAE5546D4}"/>
                      </a:ext>
                    </a:extLst>
                  </p:cNvPr>
                  <p:cNvCxnSpPr>
                    <a:cxnSpLocks/>
                  </p:cNvCxnSpPr>
                  <p:nvPr/>
                </p:nvCxnSpPr>
                <p:spPr>
                  <a:xfrm>
                    <a:off x="3743324" y="3357508"/>
                    <a:ext cx="752475"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pSp>
                <p:nvGrpSpPr>
                  <p:cNvPr id="33" name="组合 32">
                    <a:extLst>
                      <a:ext uri="{FF2B5EF4-FFF2-40B4-BE49-F238E27FC236}">
                        <a16:creationId xmlns:a16="http://schemas.microsoft.com/office/drawing/2014/main" id="{B433B118-530E-4C3E-9D52-C964FCAD6F67}"/>
                      </a:ext>
                    </a:extLst>
                  </p:cNvPr>
                  <p:cNvGrpSpPr/>
                  <p:nvPr/>
                </p:nvGrpSpPr>
                <p:grpSpPr>
                  <a:xfrm>
                    <a:off x="4711986" y="1649254"/>
                    <a:ext cx="257175" cy="1669241"/>
                    <a:chOff x="4711986" y="2011204"/>
                    <a:chExt cx="257175" cy="1669241"/>
                  </a:xfrm>
                </p:grpSpPr>
                <p:sp>
                  <p:nvSpPr>
                    <p:cNvPr id="29" name="矩形 28">
                      <a:extLst>
                        <a:ext uri="{FF2B5EF4-FFF2-40B4-BE49-F238E27FC236}">
                          <a16:creationId xmlns:a16="http://schemas.microsoft.com/office/drawing/2014/main" id="{2BF830C0-4A32-4188-97A8-51D0BFB678CA}"/>
                        </a:ext>
                      </a:extLst>
                    </p:cNvPr>
                    <p:cNvSpPr/>
                    <p:nvPr/>
                  </p:nvSpPr>
                  <p:spPr>
                    <a:xfrm>
                      <a:off x="4711986" y="2011204"/>
                      <a:ext cx="256156" cy="833453"/>
                    </a:xfrm>
                    <a:prstGeom prst="rect">
                      <a:avLst/>
                    </a:prstGeom>
                    <a:solidFill>
                      <a:srgbClr val="92D05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200" dirty="0"/>
                    </a:p>
                  </p:txBody>
                </p:sp>
                <p:sp>
                  <p:nvSpPr>
                    <p:cNvPr id="30" name="矩形 29">
                      <a:extLst>
                        <a:ext uri="{FF2B5EF4-FFF2-40B4-BE49-F238E27FC236}">
                          <a16:creationId xmlns:a16="http://schemas.microsoft.com/office/drawing/2014/main" id="{5875970E-96B4-4575-91E0-A3D5612E002E}"/>
                        </a:ext>
                      </a:extLst>
                    </p:cNvPr>
                    <p:cNvSpPr/>
                    <p:nvPr/>
                  </p:nvSpPr>
                  <p:spPr>
                    <a:xfrm>
                      <a:off x="4711986" y="2846992"/>
                      <a:ext cx="257175" cy="833453"/>
                    </a:xfrm>
                    <a:prstGeom prst="rect">
                      <a:avLst/>
                    </a:prstGeom>
                    <a:solidFill>
                      <a:srgbClr val="FFC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sp>
                <p:nvSpPr>
                  <p:cNvPr id="36" name="文本框 35">
                    <a:extLst>
                      <a:ext uri="{FF2B5EF4-FFF2-40B4-BE49-F238E27FC236}">
                        <a16:creationId xmlns:a16="http://schemas.microsoft.com/office/drawing/2014/main" id="{FD6A57FF-86C0-4FB6-9B26-993638750FC2}"/>
                      </a:ext>
                    </a:extLst>
                  </p:cNvPr>
                  <p:cNvSpPr txBox="1"/>
                  <p:nvPr/>
                </p:nvSpPr>
                <p:spPr>
                  <a:xfrm>
                    <a:off x="5362333" y="2550272"/>
                    <a:ext cx="843978" cy="369332"/>
                  </a:xfrm>
                  <a:prstGeom prst="rect">
                    <a:avLst/>
                  </a:prstGeom>
                  <a:noFill/>
                </p:spPr>
                <p:txBody>
                  <a:bodyPr wrap="square">
                    <a:spAutoFit/>
                  </a:bodyPr>
                  <a:lstStyle/>
                  <a:p>
                    <a:r>
                      <a:rPr lang="en-GB" dirty="0"/>
                      <a:t>MLP</a:t>
                    </a:r>
                  </a:p>
                </p:txBody>
              </p:sp>
              <p:cxnSp>
                <p:nvCxnSpPr>
                  <p:cNvPr id="37" name="直接箭头连接符 36">
                    <a:extLst>
                      <a:ext uri="{FF2B5EF4-FFF2-40B4-BE49-F238E27FC236}">
                        <a16:creationId xmlns:a16="http://schemas.microsoft.com/office/drawing/2014/main" id="{26C9062E-2D17-4EE8-91AD-56B3E01EA9DD}"/>
                      </a:ext>
                    </a:extLst>
                  </p:cNvPr>
                  <p:cNvCxnSpPr>
                    <a:cxnSpLocks/>
                  </p:cNvCxnSpPr>
                  <p:nvPr/>
                </p:nvCxnSpPr>
                <p:spPr>
                  <a:xfrm>
                    <a:off x="5176676" y="2941852"/>
                    <a:ext cx="1162050"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38" name="文本框 37">
                    <a:extLst>
                      <a:ext uri="{FF2B5EF4-FFF2-40B4-BE49-F238E27FC236}">
                        <a16:creationId xmlns:a16="http://schemas.microsoft.com/office/drawing/2014/main" id="{6B00F7B2-83A3-4648-825D-D4B1466FE8AB}"/>
                      </a:ext>
                    </a:extLst>
                  </p:cNvPr>
                  <p:cNvSpPr txBox="1"/>
                  <p:nvPr/>
                </p:nvSpPr>
                <p:spPr>
                  <a:xfrm>
                    <a:off x="6468331" y="2757186"/>
                    <a:ext cx="843978" cy="369332"/>
                  </a:xfrm>
                  <a:prstGeom prst="rect">
                    <a:avLst/>
                  </a:prstGeom>
                  <a:noFill/>
                </p:spPr>
                <p:txBody>
                  <a:bodyPr wrap="square">
                    <a:spAutoFit/>
                  </a:bodyPr>
                  <a:lstStyle/>
                  <a:p>
                    <a:r>
                      <a:rPr lang="en-GB" dirty="0"/>
                      <a:t>FES</a:t>
                    </a:r>
                  </a:p>
                </p:txBody>
              </p:sp>
            </p:grpSp>
            <p:sp>
              <p:nvSpPr>
                <p:cNvPr id="40" name="文本框 39">
                  <a:extLst>
                    <a:ext uri="{FF2B5EF4-FFF2-40B4-BE49-F238E27FC236}">
                      <a16:creationId xmlns:a16="http://schemas.microsoft.com/office/drawing/2014/main" id="{74421E84-F56B-4F8C-BE0D-E02AF27B4695}"/>
                    </a:ext>
                  </a:extLst>
                </p:cNvPr>
                <p:cNvSpPr txBox="1"/>
                <p:nvPr/>
              </p:nvSpPr>
              <p:spPr>
                <a:xfrm>
                  <a:off x="3246709" y="1890537"/>
                  <a:ext cx="1546922" cy="369332"/>
                </a:xfrm>
                <a:prstGeom prst="rect">
                  <a:avLst/>
                </a:prstGeom>
                <a:noFill/>
              </p:spPr>
              <p:txBody>
                <a:bodyPr wrap="square" rtlCol="0">
                  <a:spAutoFit/>
                </a:bodyPr>
                <a:lstStyle/>
                <a:p>
                  <a:r>
                    <a:rPr lang="en-GB" dirty="0"/>
                    <a:t>3D feature</a:t>
                  </a:r>
                </a:p>
              </p:txBody>
            </p:sp>
            <p:sp>
              <p:nvSpPr>
                <p:cNvPr id="41" name="文本框 40">
                  <a:extLst>
                    <a:ext uri="{FF2B5EF4-FFF2-40B4-BE49-F238E27FC236}">
                      <a16:creationId xmlns:a16="http://schemas.microsoft.com/office/drawing/2014/main" id="{BDBFD0FE-26A7-4879-9C61-B09A05260FB9}"/>
                    </a:ext>
                  </a:extLst>
                </p:cNvPr>
                <p:cNvSpPr txBox="1"/>
                <p:nvPr/>
              </p:nvSpPr>
              <p:spPr>
                <a:xfrm>
                  <a:off x="3336640" y="4450919"/>
                  <a:ext cx="1546922" cy="369332"/>
                </a:xfrm>
                <a:prstGeom prst="rect">
                  <a:avLst/>
                </a:prstGeom>
                <a:noFill/>
              </p:spPr>
              <p:txBody>
                <a:bodyPr wrap="square" rtlCol="0">
                  <a:spAutoFit/>
                </a:bodyPr>
                <a:lstStyle/>
                <a:p>
                  <a:r>
                    <a:rPr lang="en-GB" dirty="0"/>
                    <a:t>2D feature</a:t>
                  </a:r>
                </a:p>
              </p:txBody>
            </p:sp>
            <p:sp>
              <p:nvSpPr>
                <p:cNvPr id="47" name="文本框 46">
                  <a:extLst>
                    <a:ext uri="{FF2B5EF4-FFF2-40B4-BE49-F238E27FC236}">
                      <a16:creationId xmlns:a16="http://schemas.microsoft.com/office/drawing/2014/main" id="{14F48926-625C-4B43-B500-24A23A285407}"/>
                    </a:ext>
                  </a:extLst>
                </p:cNvPr>
                <p:cNvSpPr txBox="1"/>
                <p:nvPr/>
              </p:nvSpPr>
              <p:spPr>
                <a:xfrm>
                  <a:off x="4425581" y="1455401"/>
                  <a:ext cx="1746504" cy="369332"/>
                </a:xfrm>
                <a:prstGeom prst="rect">
                  <a:avLst/>
                </a:prstGeom>
                <a:noFill/>
              </p:spPr>
              <p:txBody>
                <a:bodyPr wrap="square" rtlCol="0">
                  <a:spAutoFit/>
                </a:bodyPr>
                <a:lstStyle/>
                <a:p>
                  <a:r>
                    <a:rPr lang="en-GB" dirty="0"/>
                    <a:t>Concatenation</a:t>
                  </a:r>
                </a:p>
              </p:txBody>
            </p:sp>
          </p:grpSp>
          <p:sp>
            <p:nvSpPr>
              <p:cNvPr id="35" name="矩形 34">
                <a:extLst>
                  <a:ext uri="{FF2B5EF4-FFF2-40B4-BE49-F238E27FC236}">
                    <a16:creationId xmlns:a16="http://schemas.microsoft.com/office/drawing/2014/main" id="{3D77621D-D3B6-4E7C-86EC-2B70025E17E9}"/>
                  </a:ext>
                </a:extLst>
              </p:cNvPr>
              <p:cNvSpPr/>
              <p:nvPr/>
            </p:nvSpPr>
            <p:spPr>
              <a:xfrm>
                <a:off x="5538164" y="4289882"/>
                <a:ext cx="256156" cy="83345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a:t>XRD</a:t>
                </a:r>
              </a:p>
            </p:txBody>
          </p:sp>
        </p:grpSp>
        <p:grpSp>
          <p:nvGrpSpPr>
            <p:cNvPr id="10" name="组合 9">
              <a:extLst>
                <a:ext uri="{FF2B5EF4-FFF2-40B4-BE49-F238E27FC236}">
                  <a16:creationId xmlns:a16="http://schemas.microsoft.com/office/drawing/2014/main" id="{78025249-AC48-4AAE-AA0A-13B05C3378E8}"/>
                </a:ext>
              </a:extLst>
            </p:cNvPr>
            <p:cNvGrpSpPr/>
            <p:nvPr/>
          </p:nvGrpSpPr>
          <p:grpSpPr>
            <a:xfrm>
              <a:off x="1543685" y="3730222"/>
              <a:ext cx="1598639" cy="1264435"/>
              <a:chOff x="1372027" y="3785762"/>
              <a:chExt cx="1598639" cy="1264435"/>
            </a:xfrm>
          </p:grpSpPr>
          <p:grpSp>
            <p:nvGrpSpPr>
              <p:cNvPr id="6" name="组合 5">
                <a:extLst>
                  <a:ext uri="{FF2B5EF4-FFF2-40B4-BE49-F238E27FC236}">
                    <a16:creationId xmlns:a16="http://schemas.microsoft.com/office/drawing/2014/main" id="{40DF1306-EB6E-432B-8C6D-62C8A766AF90}"/>
                  </a:ext>
                </a:extLst>
              </p:cNvPr>
              <p:cNvGrpSpPr/>
              <p:nvPr/>
            </p:nvGrpSpPr>
            <p:grpSpPr>
              <a:xfrm>
                <a:off x="1372027" y="3785762"/>
                <a:ext cx="1365448" cy="1260438"/>
                <a:chOff x="1577979" y="3856307"/>
                <a:chExt cx="1365448" cy="1260438"/>
              </a:xfrm>
            </p:grpSpPr>
            <p:sp>
              <p:nvSpPr>
                <p:cNvPr id="44" name="文本框 43">
                  <a:extLst>
                    <a:ext uri="{FF2B5EF4-FFF2-40B4-BE49-F238E27FC236}">
                      <a16:creationId xmlns:a16="http://schemas.microsoft.com/office/drawing/2014/main" id="{FA25716B-855B-4B8C-B4DD-E24EAD27336A}"/>
                    </a:ext>
                  </a:extLst>
                </p:cNvPr>
                <p:cNvSpPr txBox="1"/>
                <p:nvPr/>
              </p:nvSpPr>
              <p:spPr>
                <a:xfrm>
                  <a:off x="2192164" y="4237731"/>
                  <a:ext cx="751263" cy="307777"/>
                </a:xfrm>
                <a:prstGeom prst="rect">
                  <a:avLst/>
                </a:prstGeom>
                <a:noFill/>
              </p:spPr>
              <p:txBody>
                <a:bodyPr wrap="square" rtlCol="0">
                  <a:spAutoFit/>
                </a:bodyPr>
                <a:lstStyle/>
                <a:p>
                  <a:r>
                    <a:rPr lang="en-GB" sz="1400" dirty="0"/>
                    <a:t>MLP</a:t>
                  </a:r>
                </a:p>
              </p:txBody>
            </p:sp>
            <p:grpSp>
              <p:nvGrpSpPr>
                <p:cNvPr id="5" name="组合 4">
                  <a:extLst>
                    <a:ext uri="{FF2B5EF4-FFF2-40B4-BE49-F238E27FC236}">
                      <a16:creationId xmlns:a16="http://schemas.microsoft.com/office/drawing/2014/main" id="{FD210523-3865-44BC-90B8-C61212C9A3D9}"/>
                    </a:ext>
                  </a:extLst>
                </p:cNvPr>
                <p:cNvGrpSpPr/>
                <p:nvPr/>
              </p:nvGrpSpPr>
              <p:grpSpPr>
                <a:xfrm>
                  <a:off x="1577979" y="3856307"/>
                  <a:ext cx="1353530" cy="1260438"/>
                  <a:chOff x="1577979" y="3856307"/>
                  <a:chExt cx="1353530" cy="1260438"/>
                </a:xfrm>
              </p:grpSpPr>
              <p:grpSp>
                <p:nvGrpSpPr>
                  <p:cNvPr id="2" name="组合 1">
                    <a:extLst>
                      <a:ext uri="{FF2B5EF4-FFF2-40B4-BE49-F238E27FC236}">
                        <a16:creationId xmlns:a16="http://schemas.microsoft.com/office/drawing/2014/main" id="{DC31B24C-DB84-4627-90CA-526F69309EB7}"/>
                      </a:ext>
                    </a:extLst>
                  </p:cNvPr>
                  <p:cNvGrpSpPr/>
                  <p:nvPr/>
                </p:nvGrpSpPr>
                <p:grpSpPr>
                  <a:xfrm>
                    <a:off x="1577979" y="3902199"/>
                    <a:ext cx="492679" cy="1214546"/>
                    <a:chOff x="1891117" y="3956787"/>
                    <a:chExt cx="510360" cy="1569659"/>
                  </a:xfrm>
                </p:grpSpPr>
                <p:sp>
                  <p:nvSpPr>
                    <p:cNvPr id="28" name="矩形 27">
                      <a:extLst>
                        <a:ext uri="{FF2B5EF4-FFF2-40B4-BE49-F238E27FC236}">
                          <a16:creationId xmlns:a16="http://schemas.microsoft.com/office/drawing/2014/main" id="{CAE3FC08-31AE-41AD-B36A-969EF0D69BA9}"/>
                        </a:ext>
                      </a:extLst>
                    </p:cNvPr>
                    <p:cNvSpPr/>
                    <p:nvPr/>
                  </p:nvSpPr>
                  <p:spPr>
                    <a:xfrm>
                      <a:off x="1891117" y="3956787"/>
                      <a:ext cx="510359" cy="52574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a:t>xy</a:t>
                      </a:r>
                    </a:p>
                  </p:txBody>
                </p:sp>
                <p:sp>
                  <p:nvSpPr>
                    <p:cNvPr id="31" name="矩形 30">
                      <a:extLst>
                        <a:ext uri="{FF2B5EF4-FFF2-40B4-BE49-F238E27FC236}">
                          <a16:creationId xmlns:a16="http://schemas.microsoft.com/office/drawing/2014/main" id="{BB8C024A-9272-4372-84C5-462033772D2B}"/>
                        </a:ext>
                      </a:extLst>
                    </p:cNvPr>
                    <p:cNvSpPr/>
                    <p:nvPr/>
                  </p:nvSpPr>
                  <p:spPr>
                    <a:xfrm>
                      <a:off x="1891117" y="4480006"/>
                      <a:ext cx="510359" cy="52322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a:t>yz</a:t>
                      </a:r>
                    </a:p>
                  </p:txBody>
                </p:sp>
                <p:sp>
                  <p:nvSpPr>
                    <p:cNvPr id="34" name="矩形 33">
                      <a:extLst>
                        <a:ext uri="{FF2B5EF4-FFF2-40B4-BE49-F238E27FC236}">
                          <a16:creationId xmlns:a16="http://schemas.microsoft.com/office/drawing/2014/main" id="{B0814AE5-8A2C-4EBF-A6E5-E8D08369C460}"/>
                        </a:ext>
                      </a:extLst>
                    </p:cNvPr>
                    <p:cNvSpPr/>
                    <p:nvPr/>
                  </p:nvSpPr>
                  <p:spPr>
                    <a:xfrm>
                      <a:off x="1891714" y="5003226"/>
                      <a:ext cx="509763" cy="52322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a:t>xz</a:t>
                      </a:r>
                    </a:p>
                  </p:txBody>
                </p:sp>
              </p:grpSp>
              <p:sp>
                <p:nvSpPr>
                  <p:cNvPr id="42" name="文本框 41">
                    <a:extLst>
                      <a:ext uri="{FF2B5EF4-FFF2-40B4-BE49-F238E27FC236}">
                        <a16:creationId xmlns:a16="http://schemas.microsoft.com/office/drawing/2014/main" id="{0D7D8085-D38C-4E52-A064-FD8B6139739C}"/>
                      </a:ext>
                    </a:extLst>
                  </p:cNvPr>
                  <p:cNvSpPr txBox="1"/>
                  <p:nvPr/>
                </p:nvSpPr>
                <p:spPr>
                  <a:xfrm>
                    <a:off x="2180246" y="3856307"/>
                    <a:ext cx="751263" cy="307777"/>
                  </a:xfrm>
                  <a:prstGeom prst="rect">
                    <a:avLst/>
                  </a:prstGeom>
                  <a:noFill/>
                </p:spPr>
                <p:txBody>
                  <a:bodyPr wrap="square" rtlCol="0">
                    <a:spAutoFit/>
                  </a:bodyPr>
                  <a:lstStyle/>
                  <a:p>
                    <a:r>
                      <a:rPr lang="en-GB" sz="1400" dirty="0"/>
                      <a:t>MLP</a:t>
                    </a:r>
                  </a:p>
                </p:txBody>
              </p:sp>
              <p:cxnSp>
                <p:nvCxnSpPr>
                  <p:cNvPr id="43" name="直接箭头连接符 42">
                    <a:extLst>
                      <a:ext uri="{FF2B5EF4-FFF2-40B4-BE49-F238E27FC236}">
                        <a16:creationId xmlns:a16="http://schemas.microsoft.com/office/drawing/2014/main" id="{A60A65AB-B3E0-4E29-A72C-16605F5BC147}"/>
                      </a:ext>
                    </a:extLst>
                  </p:cNvPr>
                  <p:cNvCxnSpPr>
                    <a:cxnSpLocks/>
                  </p:cNvCxnSpPr>
                  <p:nvPr/>
                </p:nvCxnSpPr>
                <p:spPr>
                  <a:xfrm>
                    <a:off x="2139372" y="4141799"/>
                    <a:ext cx="706681"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5" name="直接箭头连接符 44">
                    <a:extLst>
                      <a:ext uri="{FF2B5EF4-FFF2-40B4-BE49-F238E27FC236}">
                        <a16:creationId xmlns:a16="http://schemas.microsoft.com/office/drawing/2014/main" id="{28761A40-7170-49AD-9E50-254CE0956707}"/>
                      </a:ext>
                    </a:extLst>
                  </p:cNvPr>
                  <p:cNvCxnSpPr>
                    <a:cxnSpLocks/>
                  </p:cNvCxnSpPr>
                  <p:nvPr/>
                </p:nvCxnSpPr>
                <p:spPr>
                  <a:xfrm>
                    <a:off x="2151290" y="4523223"/>
                    <a:ext cx="706681"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46" name="文本框 45">
                    <a:extLst>
                      <a:ext uri="{FF2B5EF4-FFF2-40B4-BE49-F238E27FC236}">
                        <a16:creationId xmlns:a16="http://schemas.microsoft.com/office/drawing/2014/main" id="{E374586C-CF73-4CB2-80DF-91E7CD8FC2EA}"/>
                      </a:ext>
                    </a:extLst>
                  </p:cNvPr>
                  <p:cNvSpPr txBox="1"/>
                  <p:nvPr/>
                </p:nvSpPr>
                <p:spPr>
                  <a:xfrm>
                    <a:off x="2180246" y="4626479"/>
                    <a:ext cx="751263" cy="307777"/>
                  </a:xfrm>
                  <a:prstGeom prst="rect">
                    <a:avLst/>
                  </a:prstGeom>
                  <a:noFill/>
                </p:spPr>
                <p:txBody>
                  <a:bodyPr wrap="square" rtlCol="0">
                    <a:spAutoFit/>
                  </a:bodyPr>
                  <a:lstStyle/>
                  <a:p>
                    <a:r>
                      <a:rPr lang="en-GB" sz="1400" dirty="0"/>
                      <a:t>MLP</a:t>
                    </a:r>
                  </a:p>
                </p:txBody>
              </p:sp>
              <p:cxnSp>
                <p:nvCxnSpPr>
                  <p:cNvPr id="48" name="直接箭头连接符 47">
                    <a:extLst>
                      <a:ext uri="{FF2B5EF4-FFF2-40B4-BE49-F238E27FC236}">
                        <a16:creationId xmlns:a16="http://schemas.microsoft.com/office/drawing/2014/main" id="{F73D7F0C-E60B-400A-9581-A564CD10F730}"/>
                      </a:ext>
                    </a:extLst>
                  </p:cNvPr>
                  <p:cNvCxnSpPr>
                    <a:cxnSpLocks/>
                  </p:cNvCxnSpPr>
                  <p:nvPr/>
                </p:nvCxnSpPr>
                <p:spPr>
                  <a:xfrm>
                    <a:off x="2139372" y="4911971"/>
                    <a:ext cx="706681"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pSp>
          </p:grpSp>
          <p:grpSp>
            <p:nvGrpSpPr>
              <p:cNvPr id="7" name="组合 6">
                <a:extLst>
                  <a:ext uri="{FF2B5EF4-FFF2-40B4-BE49-F238E27FC236}">
                    <a16:creationId xmlns:a16="http://schemas.microsoft.com/office/drawing/2014/main" id="{1940DDD9-8864-41F4-8C3A-7538E3729DDB}"/>
                  </a:ext>
                </a:extLst>
              </p:cNvPr>
              <p:cNvGrpSpPr/>
              <p:nvPr/>
            </p:nvGrpSpPr>
            <p:grpSpPr>
              <a:xfrm>
                <a:off x="2806396" y="3873835"/>
                <a:ext cx="164270" cy="1176362"/>
                <a:chOff x="2680499" y="3802136"/>
                <a:chExt cx="164270" cy="1176362"/>
              </a:xfrm>
            </p:grpSpPr>
            <p:sp>
              <p:nvSpPr>
                <p:cNvPr id="51" name="矩形 50">
                  <a:extLst>
                    <a:ext uri="{FF2B5EF4-FFF2-40B4-BE49-F238E27FC236}">
                      <a16:creationId xmlns:a16="http://schemas.microsoft.com/office/drawing/2014/main" id="{53DCE199-782E-4243-AE13-4C529A40ACEC}"/>
                    </a:ext>
                  </a:extLst>
                </p:cNvPr>
                <p:cNvSpPr/>
                <p:nvPr/>
              </p:nvSpPr>
              <p:spPr>
                <a:xfrm>
                  <a:off x="2680499" y="3802136"/>
                  <a:ext cx="164269" cy="391252"/>
                </a:xfrm>
                <a:prstGeom prst="rect">
                  <a:avLst/>
                </a:prstGeom>
                <a:solidFill>
                  <a:srgbClr val="F4DFA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52" name="矩形 51">
                  <a:extLst>
                    <a:ext uri="{FF2B5EF4-FFF2-40B4-BE49-F238E27FC236}">
                      <a16:creationId xmlns:a16="http://schemas.microsoft.com/office/drawing/2014/main" id="{1D8DFF7D-6CFF-4D9F-9D02-A52A520584BD}"/>
                    </a:ext>
                  </a:extLst>
                </p:cNvPr>
                <p:cNvSpPr/>
                <p:nvPr/>
              </p:nvSpPr>
              <p:spPr>
                <a:xfrm>
                  <a:off x="2682403" y="4195994"/>
                  <a:ext cx="162366" cy="391252"/>
                </a:xfrm>
                <a:prstGeom prst="rect">
                  <a:avLst/>
                </a:prstGeom>
                <a:solidFill>
                  <a:srgbClr val="FFD243"/>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53" name="矩形 52">
                  <a:extLst>
                    <a:ext uri="{FF2B5EF4-FFF2-40B4-BE49-F238E27FC236}">
                      <a16:creationId xmlns:a16="http://schemas.microsoft.com/office/drawing/2014/main" id="{DF282531-87B7-42A1-9713-61723A98674B}"/>
                    </a:ext>
                  </a:extLst>
                </p:cNvPr>
                <p:cNvSpPr/>
                <p:nvPr/>
              </p:nvSpPr>
              <p:spPr>
                <a:xfrm>
                  <a:off x="2682403" y="4587246"/>
                  <a:ext cx="162366" cy="391252"/>
                </a:xfrm>
                <a:prstGeom prst="rect">
                  <a:avLst/>
                </a:prstGeom>
                <a:solidFill>
                  <a:srgbClr val="EAB2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grpSp>
      </p:grpSp>
      <p:sp>
        <p:nvSpPr>
          <p:cNvPr id="54" name="文本框 53">
            <a:extLst>
              <a:ext uri="{FF2B5EF4-FFF2-40B4-BE49-F238E27FC236}">
                <a16:creationId xmlns:a16="http://schemas.microsoft.com/office/drawing/2014/main" id="{552EA191-D308-4623-9F44-80D79816E750}"/>
              </a:ext>
            </a:extLst>
          </p:cNvPr>
          <p:cNvSpPr txBox="1"/>
          <p:nvPr/>
        </p:nvSpPr>
        <p:spPr>
          <a:xfrm>
            <a:off x="6081766" y="4681714"/>
            <a:ext cx="1546922" cy="369332"/>
          </a:xfrm>
          <a:prstGeom prst="rect">
            <a:avLst/>
          </a:prstGeom>
          <a:noFill/>
        </p:spPr>
        <p:txBody>
          <a:bodyPr wrap="square" rtlCol="0">
            <a:spAutoFit/>
          </a:bodyPr>
          <a:lstStyle/>
          <a:p>
            <a:r>
              <a:rPr lang="en-GB" dirty="0"/>
              <a:t>1D feature</a:t>
            </a:r>
          </a:p>
        </p:txBody>
      </p:sp>
      <p:sp>
        <p:nvSpPr>
          <p:cNvPr id="55" name="文本框 54">
            <a:extLst>
              <a:ext uri="{FF2B5EF4-FFF2-40B4-BE49-F238E27FC236}">
                <a16:creationId xmlns:a16="http://schemas.microsoft.com/office/drawing/2014/main" id="{955255CA-51F7-4CCC-BF27-B179A2C326D1}"/>
              </a:ext>
            </a:extLst>
          </p:cNvPr>
          <p:cNvSpPr txBox="1"/>
          <p:nvPr/>
        </p:nvSpPr>
        <p:spPr>
          <a:xfrm>
            <a:off x="821383" y="1853710"/>
            <a:ext cx="4572000" cy="369332"/>
          </a:xfrm>
          <a:prstGeom prst="rect">
            <a:avLst/>
          </a:prstGeom>
          <a:noFill/>
        </p:spPr>
        <p:txBody>
          <a:bodyPr wrap="square">
            <a:spAutoFit/>
          </a:bodyPr>
          <a:lstStyle/>
          <a:p>
            <a:r>
              <a:rPr lang="en-US" sz="1800" dirty="0"/>
              <a:t>Discrete version</a:t>
            </a:r>
            <a:endParaRPr lang="en-US" sz="1400" dirty="0"/>
          </a:p>
        </p:txBody>
      </p:sp>
    </p:spTree>
    <p:extLst>
      <p:ext uri="{BB962C8B-B14F-4D97-AF65-F5344CB8AC3E}">
        <p14:creationId xmlns:p14="http://schemas.microsoft.com/office/powerpoint/2010/main" val="10111051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文本框 52">
            <a:extLst>
              <a:ext uri="{FF2B5EF4-FFF2-40B4-BE49-F238E27FC236}">
                <a16:creationId xmlns:a16="http://schemas.microsoft.com/office/drawing/2014/main" id="{6A9BEFF3-9331-430E-B71C-EA0AF06D9914}"/>
              </a:ext>
            </a:extLst>
          </p:cNvPr>
          <p:cNvSpPr txBox="1"/>
          <p:nvPr/>
        </p:nvSpPr>
        <p:spPr>
          <a:xfrm>
            <a:off x="5954097" y="1292305"/>
            <a:ext cx="4572000" cy="646331"/>
          </a:xfrm>
          <a:prstGeom prst="rect">
            <a:avLst/>
          </a:prstGeom>
          <a:noFill/>
        </p:spPr>
        <p:txBody>
          <a:bodyPr wrap="square">
            <a:spAutoFit/>
          </a:bodyPr>
          <a:lstStyle/>
          <a:p>
            <a:r>
              <a:rPr lang="en-GB" sz="1800" dirty="0"/>
              <a:t>SA: Self-Attention</a:t>
            </a:r>
          </a:p>
          <a:p>
            <a:r>
              <a:rPr lang="en-GB" dirty="0" err="1"/>
              <a:t>R</a:t>
            </a:r>
            <a:r>
              <a:rPr lang="en-GB" baseline="-25000" dirty="0" err="1"/>
              <a:t>ij</a:t>
            </a:r>
            <a:r>
              <a:rPr lang="en-GB" baseline="-25000" dirty="0"/>
              <a:t> </a:t>
            </a:r>
            <a:r>
              <a:rPr lang="en-GB" dirty="0"/>
              <a:t>: interatomic distance</a:t>
            </a:r>
            <a:endParaRPr lang="en-GB" sz="1800" dirty="0"/>
          </a:p>
        </p:txBody>
      </p:sp>
      <p:sp>
        <p:nvSpPr>
          <p:cNvPr id="55" name="文本框 54">
            <a:extLst>
              <a:ext uri="{FF2B5EF4-FFF2-40B4-BE49-F238E27FC236}">
                <a16:creationId xmlns:a16="http://schemas.microsoft.com/office/drawing/2014/main" id="{369287A3-8679-4607-AE5A-B2A8D9DDB766}"/>
              </a:ext>
            </a:extLst>
          </p:cNvPr>
          <p:cNvSpPr txBox="1"/>
          <p:nvPr/>
        </p:nvSpPr>
        <p:spPr>
          <a:xfrm>
            <a:off x="465960" y="1258846"/>
            <a:ext cx="4572000" cy="369332"/>
          </a:xfrm>
          <a:prstGeom prst="rect">
            <a:avLst/>
          </a:prstGeom>
          <a:noFill/>
        </p:spPr>
        <p:txBody>
          <a:bodyPr wrap="square">
            <a:spAutoFit/>
          </a:bodyPr>
          <a:lstStyle/>
          <a:p>
            <a:r>
              <a:rPr lang="en-US" sz="1800" dirty="0"/>
              <a:t>Continuous &amp; invariance preserved version</a:t>
            </a:r>
            <a:endParaRPr lang="en-US" sz="1400" dirty="0"/>
          </a:p>
        </p:txBody>
      </p:sp>
      <p:sp>
        <p:nvSpPr>
          <p:cNvPr id="60" name="文本框 59">
            <a:extLst>
              <a:ext uri="{FF2B5EF4-FFF2-40B4-BE49-F238E27FC236}">
                <a16:creationId xmlns:a16="http://schemas.microsoft.com/office/drawing/2014/main" id="{EE0FA4D8-41EA-4700-8D00-4869C0770E9D}"/>
              </a:ext>
            </a:extLst>
          </p:cNvPr>
          <p:cNvSpPr txBox="1"/>
          <p:nvPr/>
        </p:nvSpPr>
        <p:spPr>
          <a:xfrm>
            <a:off x="465960" y="1751236"/>
            <a:ext cx="5257191" cy="1200329"/>
          </a:xfrm>
          <a:prstGeom prst="rect">
            <a:avLst/>
          </a:prstGeom>
          <a:noFill/>
        </p:spPr>
        <p:txBody>
          <a:bodyPr wrap="square">
            <a:spAutoFit/>
          </a:bodyPr>
          <a:lstStyle/>
          <a:p>
            <a:r>
              <a:rPr lang="en-US" sz="1800" dirty="0"/>
              <a:t>Continuity: No pixel, starts from </a:t>
            </a:r>
            <a:r>
              <a:rPr lang="en-GB" dirty="0" err="1"/>
              <a:t>R</a:t>
            </a:r>
            <a:r>
              <a:rPr lang="en-GB" baseline="-25000" dirty="0" err="1"/>
              <a:t>ij</a:t>
            </a:r>
            <a:endParaRPr lang="en-US" sz="1800" dirty="0"/>
          </a:p>
          <a:p>
            <a:r>
              <a:rPr lang="en-US" dirty="0"/>
              <a:t>P</a:t>
            </a:r>
            <a:r>
              <a:rPr lang="en-US" sz="1800" dirty="0"/>
              <a:t>ermutation invariance: achieved via SA</a:t>
            </a:r>
          </a:p>
          <a:p>
            <a:r>
              <a:rPr lang="en-US" dirty="0"/>
              <a:t>Roto-translational </a:t>
            </a:r>
            <a:r>
              <a:rPr lang="en-US" sz="1800" dirty="0"/>
              <a:t>invariance: achieved via </a:t>
            </a:r>
            <a:r>
              <a:rPr lang="en-GB" dirty="0" err="1"/>
              <a:t>R</a:t>
            </a:r>
            <a:r>
              <a:rPr lang="en-GB" baseline="-25000" dirty="0" err="1"/>
              <a:t>ij</a:t>
            </a:r>
            <a:endParaRPr lang="en-US" sz="1800" dirty="0"/>
          </a:p>
          <a:p>
            <a:r>
              <a:rPr lang="en-US" dirty="0"/>
              <a:t>		</a:t>
            </a:r>
            <a:endParaRPr lang="en-GB" dirty="0"/>
          </a:p>
        </p:txBody>
      </p:sp>
      <p:grpSp>
        <p:nvGrpSpPr>
          <p:cNvPr id="6" name="组合 5">
            <a:extLst>
              <a:ext uri="{FF2B5EF4-FFF2-40B4-BE49-F238E27FC236}">
                <a16:creationId xmlns:a16="http://schemas.microsoft.com/office/drawing/2014/main" id="{339AF8A5-2D7D-4365-9496-FB307B351F4B}"/>
              </a:ext>
            </a:extLst>
          </p:cNvPr>
          <p:cNvGrpSpPr/>
          <p:nvPr/>
        </p:nvGrpSpPr>
        <p:grpSpPr>
          <a:xfrm>
            <a:off x="1306593" y="2808909"/>
            <a:ext cx="7352140" cy="3364850"/>
            <a:chOff x="1306593" y="2808909"/>
            <a:chExt cx="7352140" cy="3364850"/>
          </a:xfrm>
        </p:grpSpPr>
        <p:grpSp>
          <p:nvGrpSpPr>
            <p:cNvPr id="61" name="组合 60">
              <a:extLst>
                <a:ext uri="{FF2B5EF4-FFF2-40B4-BE49-F238E27FC236}">
                  <a16:creationId xmlns:a16="http://schemas.microsoft.com/office/drawing/2014/main" id="{2B12AAF1-30D6-4D5E-8850-EF4CA5D34E4A}"/>
                </a:ext>
              </a:extLst>
            </p:cNvPr>
            <p:cNvGrpSpPr/>
            <p:nvPr/>
          </p:nvGrpSpPr>
          <p:grpSpPr>
            <a:xfrm>
              <a:off x="1306593" y="2808909"/>
              <a:ext cx="7352140" cy="3364850"/>
              <a:chOff x="1041723" y="2038096"/>
              <a:chExt cx="7352140" cy="3364850"/>
            </a:xfrm>
          </p:grpSpPr>
          <p:grpSp>
            <p:nvGrpSpPr>
              <p:cNvPr id="51" name="组合 50">
                <a:extLst>
                  <a:ext uri="{FF2B5EF4-FFF2-40B4-BE49-F238E27FC236}">
                    <a16:creationId xmlns:a16="http://schemas.microsoft.com/office/drawing/2014/main" id="{FB3AE886-9024-422A-9C13-0501271B7EC7}"/>
                  </a:ext>
                </a:extLst>
              </p:cNvPr>
              <p:cNvGrpSpPr/>
              <p:nvPr/>
            </p:nvGrpSpPr>
            <p:grpSpPr>
              <a:xfrm>
                <a:off x="1041723" y="2038096"/>
                <a:ext cx="7352140" cy="3364850"/>
                <a:chOff x="912672" y="1789620"/>
                <a:chExt cx="7352140" cy="3364850"/>
              </a:xfrm>
            </p:grpSpPr>
            <p:grpSp>
              <p:nvGrpSpPr>
                <p:cNvPr id="8" name="组合 7">
                  <a:extLst>
                    <a:ext uri="{FF2B5EF4-FFF2-40B4-BE49-F238E27FC236}">
                      <a16:creationId xmlns:a16="http://schemas.microsoft.com/office/drawing/2014/main" id="{A11F4F33-C8F3-43B8-B39F-10F792FA3014}"/>
                    </a:ext>
                  </a:extLst>
                </p:cNvPr>
                <p:cNvGrpSpPr/>
                <p:nvPr/>
              </p:nvGrpSpPr>
              <p:grpSpPr>
                <a:xfrm>
                  <a:off x="912672" y="1789620"/>
                  <a:ext cx="7352140" cy="3364850"/>
                  <a:chOff x="1222628" y="1931936"/>
                  <a:chExt cx="7352140" cy="3364850"/>
                </a:xfrm>
              </p:grpSpPr>
              <p:grpSp>
                <p:nvGrpSpPr>
                  <p:cNvPr id="9" name="组合 8">
                    <a:extLst>
                      <a:ext uri="{FF2B5EF4-FFF2-40B4-BE49-F238E27FC236}">
                        <a16:creationId xmlns:a16="http://schemas.microsoft.com/office/drawing/2014/main" id="{D187EB15-29DC-4E37-8320-2C2B2F318018}"/>
                      </a:ext>
                    </a:extLst>
                  </p:cNvPr>
                  <p:cNvGrpSpPr/>
                  <p:nvPr/>
                </p:nvGrpSpPr>
                <p:grpSpPr>
                  <a:xfrm>
                    <a:off x="2126621" y="1931936"/>
                    <a:ext cx="6448147" cy="3364850"/>
                    <a:chOff x="1690339" y="1895322"/>
                    <a:chExt cx="6448147" cy="3364850"/>
                  </a:xfrm>
                </p:grpSpPr>
                <p:grpSp>
                  <p:nvGrpSpPr>
                    <p:cNvPr id="27" name="组合 26">
                      <a:extLst>
                        <a:ext uri="{FF2B5EF4-FFF2-40B4-BE49-F238E27FC236}">
                          <a16:creationId xmlns:a16="http://schemas.microsoft.com/office/drawing/2014/main" id="{8B42CD58-03FB-4DB5-9DA8-E43ACBDA6EE0}"/>
                        </a:ext>
                      </a:extLst>
                    </p:cNvPr>
                    <p:cNvGrpSpPr/>
                    <p:nvPr/>
                  </p:nvGrpSpPr>
                  <p:grpSpPr>
                    <a:xfrm>
                      <a:off x="1690339" y="1895322"/>
                      <a:ext cx="6448147" cy="3364850"/>
                      <a:chOff x="1251925" y="1455401"/>
                      <a:chExt cx="6448147" cy="3364850"/>
                    </a:xfrm>
                  </p:grpSpPr>
                  <p:grpSp>
                    <p:nvGrpSpPr>
                      <p:cNvPr id="29" name="组合 28">
                        <a:extLst>
                          <a:ext uri="{FF2B5EF4-FFF2-40B4-BE49-F238E27FC236}">
                            <a16:creationId xmlns:a16="http://schemas.microsoft.com/office/drawing/2014/main" id="{0A6A1EC7-A38B-426A-B44F-C0FC7CC6B73E}"/>
                          </a:ext>
                        </a:extLst>
                      </p:cNvPr>
                      <p:cNvGrpSpPr/>
                      <p:nvPr/>
                    </p:nvGrpSpPr>
                    <p:grpSpPr>
                      <a:xfrm>
                        <a:off x="1251925" y="2187276"/>
                        <a:ext cx="6448147" cy="2125951"/>
                        <a:chOff x="864162" y="1658879"/>
                        <a:chExt cx="6448147" cy="2125951"/>
                      </a:xfrm>
                    </p:grpSpPr>
                    <p:cxnSp>
                      <p:nvCxnSpPr>
                        <p:cNvPr id="33" name="直接箭头连接符 32">
                          <a:extLst>
                            <a:ext uri="{FF2B5EF4-FFF2-40B4-BE49-F238E27FC236}">
                              <a16:creationId xmlns:a16="http://schemas.microsoft.com/office/drawing/2014/main" id="{B50B013F-BFD3-417B-9FE2-C45388F45144}"/>
                            </a:ext>
                          </a:extLst>
                        </p:cNvPr>
                        <p:cNvCxnSpPr>
                          <a:cxnSpLocks/>
                        </p:cNvCxnSpPr>
                        <p:nvPr/>
                      </p:nvCxnSpPr>
                      <p:spPr>
                        <a:xfrm>
                          <a:off x="3743325" y="2232413"/>
                          <a:ext cx="752475"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pSp>
                      <p:nvGrpSpPr>
                        <p:cNvPr id="34" name="组合 33">
                          <a:extLst>
                            <a:ext uri="{FF2B5EF4-FFF2-40B4-BE49-F238E27FC236}">
                              <a16:creationId xmlns:a16="http://schemas.microsoft.com/office/drawing/2014/main" id="{C727D5BE-CEC5-4085-A256-77097591034A}"/>
                            </a:ext>
                          </a:extLst>
                        </p:cNvPr>
                        <p:cNvGrpSpPr/>
                        <p:nvPr/>
                      </p:nvGrpSpPr>
                      <p:grpSpPr>
                        <a:xfrm>
                          <a:off x="864162" y="1827745"/>
                          <a:ext cx="2741052" cy="1957085"/>
                          <a:chOff x="2102412" y="1949373"/>
                          <a:chExt cx="2741052" cy="1957085"/>
                        </a:xfrm>
                      </p:grpSpPr>
                      <p:grpSp>
                        <p:nvGrpSpPr>
                          <p:cNvPr id="42" name="组合 41">
                            <a:extLst>
                              <a:ext uri="{FF2B5EF4-FFF2-40B4-BE49-F238E27FC236}">
                                <a16:creationId xmlns:a16="http://schemas.microsoft.com/office/drawing/2014/main" id="{A38A3DB2-5043-43C7-8BC8-C797BE4E7CA4}"/>
                              </a:ext>
                            </a:extLst>
                          </p:cNvPr>
                          <p:cNvGrpSpPr/>
                          <p:nvPr/>
                        </p:nvGrpSpPr>
                        <p:grpSpPr>
                          <a:xfrm>
                            <a:off x="2102412" y="1949373"/>
                            <a:ext cx="2741052" cy="1558943"/>
                            <a:chOff x="2094759" y="1870057"/>
                            <a:chExt cx="2741052" cy="1558943"/>
                          </a:xfrm>
                        </p:grpSpPr>
                        <p:sp>
                          <p:nvSpPr>
                            <p:cNvPr id="44" name="矩形 43">
                              <a:extLst>
                                <a:ext uri="{FF2B5EF4-FFF2-40B4-BE49-F238E27FC236}">
                                  <a16:creationId xmlns:a16="http://schemas.microsoft.com/office/drawing/2014/main" id="{D7C76B37-67EF-4C99-B7A8-7E347044F29E}"/>
                                </a:ext>
                              </a:extLst>
                            </p:cNvPr>
                            <p:cNvSpPr/>
                            <p:nvPr/>
                          </p:nvSpPr>
                          <p:spPr>
                            <a:xfrm>
                              <a:off x="2094759" y="1893640"/>
                              <a:ext cx="1005223" cy="56378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err="1"/>
                                <a:t>R</a:t>
                              </a:r>
                              <a:r>
                                <a:rPr lang="en-GB" baseline="-25000" dirty="0" err="1"/>
                                <a:t>ij</a:t>
                              </a:r>
                              <a:r>
                                <a:rPr lang="en-GB" baseline="-25000" dirty="0"/>
                                <a:t> </a:t>
                              </a:r>
                              <a:r>
                                <a:rPr lang="en-GB" dirty="0"/>
                                <a:t>(</a:t>
                              </a:r>
                              <a:r>
                                <a:rPr lang="en-GB" dirty="0" err="1"/>
                                <a:t>xyz</a:t>
                              </a:r>
                              <a:r>
                                <a:rPr lang="en-GB" dirty="0"/>
                                <a:t>)</a:t>
                              </a:r>
                            </a:p>
                          </p:txBody>
                        </p:sp>
                        <p:cxnSp>
                          <p:nvCxnSpPr>
                            <p:cNvPr id="45" name="直接箭头连接符 44">
                              <a:extLst>
                                <a:ext uri="{FF2B5EF4-FFF2-40B4-BE49-F238E27FC236}">
                                  <a16:creationId xmlns:a16="http://schemas.microsoft.com/office/drawing/2014/main" id="{B3D92545-DC81-4B0E-BBD1-31280DB2A6A7}"/>
                                </a:ext>
                              </a:extLst>
                            </p:cNvPr>
                            <p:cNvCxnSpPr>
                              <a:cxnSpLocks/>
                            </p:cNvCxnSpPr>
                            <p:nvPr/>
                          </p:nvCxnSpPr>
                          <p:spPr>
                            <a:xfrm>
                              <a:off x="3267075" y="2249102"/>
                              <a:ext cx="1162050"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46" name="文本框 45">
                              <a:extLst>
                                <a:ext uri="{FF2B5EF4-FFF2-40B4-BE49-F238E27FC236}">
                                  <a16:creationId xmlns:a16="http://schemas.microsoft.com/office/drawing/2014/main" id="{A9EF3BE6-9D62-4A1E-A62C-4A10727684A5}"/>
                                </a:ext>
                              </a:extLst>
                            </p:cNvPr>
                            <p:cNvSpPr txBox="1"/>
                            <p:nvPr/>
                          </p:nvSpPr>
                          <p:spPr>
                            <a:xfrm>
                              <a:off x="3481596" y="1870057"/>
                              <a:ext cx="1235359" cy="369332"/>
                            </a:xfrm>
                            <a:prstGeom prst="rect">
                              <a:avLst/>
                            </a:prstGeom>
                            <a:noFill/>
                          </p:spPr>
                          <p:txBody>
                            <a:bodyPr wrap="square" rtlCol="0">
                              <a:spAutoFit/>
                            </a:bodyPr>
                            <a:lstStyle/>
                            <a:p>
                              <a:r>
                                <a:rPr lang="en-GB" dirty="0"/>
                                <a:t>SAx4</a:t>
                              </a:r>
                            </a:p>
                          </p:txBody>
                        </p:sp>
                        <p:sp>
                          <p:nvSpPr>
                            <p:cNvPr id="47" name="文本框 46">
                              <a:extLst>
                                <a:ext uri="{FF2B5EF4-FFF2-40B4-BE49-F238E27FC236}">
                                  <a16:creationId xmlns:a16="http://schemas.microsoft.com/office/drawing/2014/main" id="{2EA1741A-FD3E-41ED-923A-262F70142982}"/>
                                </a:ext>
                              </a:extLst>
                            </p:cNvPr>
                            <p:cNvSpPr txBox="1"/>
                            <p:nvPr/>
                          </p:nvSpPr>
                          <p:spPr>
                            <a:xfrm>
                              <a:off x="3434472" y="3049480"/>
                              <a:ext cx="1235359" cy="369332"/>
                            </a:xfrm>
                            <a:prstGeom prst="rect">
                              <a:avLst/>
                            </a:prstGeom>
                            <a:noFill/>
                          </p:spPr>
                          <p:txBody>
                            <a:bodyPr wrap="square" rtlCol="0">
                              <a:spAutoFit/>
                            </a:bodyPr>
                            <a:lstStyle/>
                            <a:p>
                              <a:r>
                                <a:rPr lang="en-GB" dirty="0"/>
                                <a:t>MLP</a:t>
                              </a:r>
                            </a:p>
                          </p:txBody>
                        </p:sp>
                        <p:cxnSp>
                          <p:nvCxnSpPr>
                            <p:cNvPr id="48" name="直接箭头连接符 47">
                              <a:extLst>
                                <a:ext uri="{FF2B5EF4-FFF2-40B4-BE49-F238E27FC236}">
                                  <a16:creationId xmlns:a16="http://schemas.microsoft.com/office/drawing/2014/main" id="{BC0F9D83-7EE0-4738-9C73-82F2235A40A9}"/>
                                </a:ext>
                              </a:extLst>
                            </p:cNvPr>
                            <p:cNvCxnSpPr>
                              <a:cxnSpLocks/>
                            </p:cNvCxnSpPr>
                            <p:nvPr/>
                          </p:nvCxnSpPr>
                          <p:spPr>
                            <a:xfrm>
                              <a:off x="3267075" y="3429000"/>
                              <a:ext cx="1162050"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49" name="矩形 48">
                              <a:extLst>
                                <a:ext uri="{FF2B5EF4-FFF2-40B4-BE49-F238E27FC236}">
                                  <a16:creationId xmlns:a16="http://schemas.microsoft.com/office/drawing/2014/main" id="{C3F77A5A-5EF0-425A-BD68-BD13A11D7A46}"/>
                                </a:ext>
                              </a:extLst>
                            </p:cNvPr>
                            <p:cNvSpPr/>
                            <p:nvPr/>
                          </p:nvSpPr>
                          <p:spPr>
                            <a:xfrm>
                              <a:off x="4578636" y="1874677"/>
                              <a:ext cx="257175" cy="833453"/>
                            </a:xfrm>
                            <a:prstGeom prst="rect">
                              <a:avLst/>
                            </a:prstGeom>
                            <a:solidFill>
                              <a:srgbClr val="92D05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200" dirty="0"/>
                            </a:p>
                          </p:txBody>
                        </p:sp>
                      </p:grpSp>
                      <p:sp>
                        <p:nvSpPr>
                          <p:cNvPr id="43" name="矩形 42">
                            <a:extLst>
                              <a:ext uri="{FF2B5EF4-FFF2-40B4-BE49-F238E27FC236}">
                                <a16:creationId xmlns:a16="http://schemas.microsoft.com/office/drawing/2014/main" id="{E0BD57B6-9CEB-487C-B837-15DBBF5BE277}"/>
                              </a:ext>
                            </a:extLst>
                          </p:cNvPr>
                          <p:cNvSpPr/>
                          <p:nvPr/>
                        </p:nvSpPr>
                        <p:spPr>
                          <a:xfrm>
                            <a:off x="4586289" y="3073005"/>
                            <a:ext cx="257175" cy="833453"/>
                          </a:xfrm>
                          <a:prstGeom prst="rect">
                            <a:avLst/>
                          </a:prstGeom>
                          <a:solidFill>
                            <a:srgbClr val="FFC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cxnSp>
                      <p:nvCxnSpPr>
                        <p:cNvPr id="35" name="直接箭头连接符 34">
                          <a:extLst>
                            <a:ext uri="{FF2B5EF4-FFF2-40B4-BE49-F238E27FC236}">
                              <a16:creationId xmlns:a16="http://schemas.microsoft.com/office/drawing/2014/main" id="{9E95C02F-BA55-4DC5-94A5-5AF24296E23D}"/>
                            </a:ext>
                          </a:extLst>
                        </p:cNvPr>
                        <p:cNvCxnSpPr>
                          <a:cxnSpLocks/>
                        </p:cNvCxnSpPr>
                        <p:nvPr/>
                      </p:nvCxnSpPr>
                      <p:spPr>
                        <a:xfrm>
                          <a:off x="3743324" y="3357508"/>
                          <a:ext cx="752475"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pSp>
                      <p:nvGrpSpPr>
                        <p:cNvPr id="36" name="组合 35">
                          <a:extLst>
                            <a:ext uri="{FF2B5EF4-FFF2-40B4-BE49-F238E27FC236}">
                              <a16:creationId xmlns:a16="http://schemas.microsoft.com/office/drawing/2014/main" id="{2BE7FFBA-9A6C-43A8-8811-F5E5F25A6768}"/>
                            </a:ext>
                          </a:extLst>
                        </p:cNvPr>
                        <p:cNvGrpSpPr/>
                        <p:nvPr/>
                      </p:nvGrpSpPr>
                      <p:grpSpPr>
                        <a:xfrm>
                          <a:off x="4711986" y="1658879"/>
                          <a:ext cx="257175" cy="1659616"/>
                          <a:chOff x="4711986" y="2020829"/>
                          <a:chExt cx="257175" cy="1659616"/>
                        </a:xfrm>
                      </p:grpSpPr>
                      <p:sp>
                        <p:nvSpPr>
                          <p:cNvPr id="40" name="矩形 39">
                            <a:extLst>
                              <a:ext uri="{FF2B5EF4-FFF2-40B4-BE49-F238E27FC236}">
                                <a16:creationId xmlns:a16="http://schemas.microsoft.com/office/drawing/2014/main" id="{8C4CE92A-2B2E-4C3F-93BD-F7D6C342CCDF}"/>
                              </a:ext>
                            </a:extLst>
                          </p:cNvPr>
                          <p:cNvSpPr/>
                          <p:nvPr/>
                        </p:nvSpPr>
                        <p:spPr>
                          <a:xfrm>
                            <a:off x="4711986" y="2020829"/>
                            <a:ext cx="256156" cy="833453"/>
                          </a:xfrm>
                          <a:prstGeom prst="rect">
                            <a:avLst/>
                          </a:prstGeom>
                          <a:solidFill>
                            <a:srgbClr val="92D05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200" dirty="0"/>
                          </a:p>
                        </p:txBody>
                      </p:sp>
                      <p:sp>
                        <p:nvSpPr>
                          <p:cNvPr id="41" name="矩形 40">
                            <a:extLst>
                              <a:ext uri="{FF2B5EF4-FFF2-40B4-BE49-F238E27FC236}">
                                <a16:creationId xmlns:a16="http://schemas.microsoft.com/office/drawing/2014/main" id="{CF23B8D2-4ED2-4B24-8755-700077D50344}"/>
                              </a:ext>
                            </a:extLst>
                          </p:cNvPr>
                          <p:cNvSpPr/>
                          <p:nvPr/>
                        </p:nvSpPr>
                        <p:spPr>
                          <a:xfrm>
                            <a:off x="4711986" y="2846992"/>
                            <a:ext cx="257175" cy="833453"/>
                          </a:xfrm>
                          <a:prstGeom prst="rect">
                            <a:avLst/>
                          </a:prstGeom>
                          <a:solidFill>
                            <a:srgbClr val="FFC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sp>
                      <p:nvSpPr>
                        <p:cNvPr id="37" name="文本框 36">
                          <a:extLst>
                            <a:ext uri="{FF2B5EF4-FFF2-40B4-BE49-F238E27FC236}">
                              <a16:creationId xmlns:a16="http://schemas.microsoft.com/office/drawing/2014/main" id="{82BA8A5A-A6AF-4E89-9738-AE3E3A951A82}"/>
                            </a:ext>
                          </a:extLst>
                        </p:cNvPr>
                        <p:cNvSpPr txBox="1"/>
                        <p:nvPr/>
                      </p:nvSpPr>
                      <p:spPr>
                        <a:xfrm>
                          <a:off x="5362333" y="2550272"/>
                          <a:ext cx="843978" cy="369332"/>
                        </a:xfrm>
                        <a:prstGeom prst="rect">
                          <a:avLst/>
                        </a:prstGeom>
                        <a:noFill/>
                      </p:spPr>
                      <p:txBody>
                        <a:bodyPr wrap="square">
                          <a:spAutoFit/>
                        </a:bodyPr>
                        <a:lstStyle/>
                        <a:p>
                          <a:r>
                            <a:rPr lang="en-GB" dirty="0"/>
                            <a:t>MLP</a:t>
                          </a:r>
                        </a:p>
                      </p:txBody>
                    </p:sp>
                    <p:cxnSp>
                      <p:nvCxnSpPr>
                        <p:cNvPr id="38" name="直接箭头连接符 37">
                          <a:extLst>
                            <a:ext uri="{FF2B5EF4-FFF2-40B4-BE49-F238E27FC236}">
                              <a16:creationId xmlns:a16="http://schemas.microsoft.com/office/drawing/2014/main" id="{097FB2AB-2C63-4154-AB66-6096636833C6}"/>
                            </a:ext>
                          </a:extLst>
                        </p:cNvPr>
                        <p:cNvCxnSpPr>
                          <a:cxnSpLocks/>
                        </p:cNvCxnSpPr>
                        <p:nvPr/>
                      </p:nvCxnSpPr>
                      <p:spPr>
                        <a:xfrm>
                          <a:off x="5176676" y="2941852"/>
                          <a:ext cx="1162050"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39" name="文本框 38">
                          <a:extLst>
                            <a:ext uri="{FF2B5EF4-FFF2-40B4-BE49-F238E27FC236}">
                              <a16:creationId xmlns:a16="http://schemas.microsoft.com/office/drawing/2014/main" id="{8929422C-F381-4F98-85AF-70A001206340}"/>
                            </a:ext>
                          </a:extLst>
                        </p:cNvPr>
                        <p:cNvSpPr txBox="1"/>
                        <p:nvPr/>
                      </p:nvSpPr>
                      <p:spPr>
                        <a:xfrm>
                          <a:off x="6468331" y="2757186"/>
                          <a:ext cx="843978" cy="369332"/>
                        </a:xfrm>
                        <a:prstGeom prst="rect">
                          <a:avLst/>
                        </a:prstGeom>
                        <a:noFill/>
                      </p:spPr>
                      <p:txBody>
                        <a:bodyPr wrap="square">
                          <a:spAutoFit/>
                        </a:bodyPr>
                        <a:lstStyle/>
                        <a:p>
                          <a:r>
                            <a:rPr lang="en-GB" dirty="0"/>
                            <a:t>FES</a:t>
                          </a:r>
                        </a:p>
                      </p:txBody>
                    </p:sp>
                  </p:grpSp>
                  <p:sp>
                    <p:nvSpPr>
                      <p:cNvPr id="30" name="文本框 29">
                        <a:extLst>
                          <a:ext uri="{FF2B5EF4-FFF2-40B4-BE49-F238E27FC236}">
                            <a16:creationId xmlns:a16="http://schemas.microsoft.com/office/drawing/2014/main" id="{1C686FBC-097D-44CD-AAA0-750018502248}"/>
                          </a:ext>
                        </a:extLst>
                      </p:cNvPr>
                      <p:cNvSpPr txBox="1"/>
                      <p:nvPr/>
                    </p:nvSpPr>
                    <p:spPr>
                      <a:xfrm>
                        <a:off x="3246709" y="1890537"/>
                        <a:ext cx="1546922" cy="369332"/>
                      </a:xfrm>
                      <a:prstGeom prst="rect">
                        <a:avLst/>
                      </a:prstGeom>
                      <a:noFill/>
                    </p:spPr>
                    <p:txBody>
                      <a:bodyPr wrap="square" rtlCol="0">
                        <a:spAutoFit/>
                      </a:bodyPr>
                      <a:lstStyle/>
                      <a:p>
                        <a:r>
                          <a:rPr lang="en-GB" dirty="0"/>
                          <a:t>3D feature</a:t>
                        </a:r>
                      </a:p>
                    </p:txBody>
                  </p:sp>
                  <p:sp>
                    <p:nvSpPr>
                      <p:cNvPr id="31" name="文本框 30">
                        <a:extLst>
                          <a:ext uri="{FF2B5EF4-FFF2-40B4-BE49-F238E27FC236}">
                            <a16:creationId xmlns:a16="http://schemas.microsoft.com/office/drawing/2014/main" id="{6B1BF390-C812-4E74-A8BF-51F297C12F2B}"/>
                          </a:ext>
                        </a:extLst>
                      </p:cNvPr>
                      <p:cNvSpPr txBox="1"/>
                      <p:nvPr/>
                    </p:nvSpPr>
                    <p:spPr>
                      <a:xfrm>
                        <a:off x="3336640" y="4450919"/>
                        <a:ext cx="1546922" cy="369332"/>
                      </a:xfrm>
                      <a:prstGeom prst="rect">
                        <a:avLst/>
                      </a:prstGeom>
                      <a:noFill/>
                    </p:spPr>
                    <p:txBody>
                      <a:bodyPr wrap="square" rtlCol="0">
                        <a:spAutoFit/>
                      </a:bodyPr>
                      <a:lstStyle/>
                      <a:p>
                        <a:r>
                          <a:rPr lang="en-GB" dirty="0"/>
                          <a:t>2D feature</a:t>
                        </a:r>
                      </a:p>
                    </p:txBody>
                  </p:sp>
                  <p:sp>
                    <p:nvSpPr>
                      <p:cNvPr id="32" name="文本框 31">
                        <a:extLst>
                          <a:ext uri="{FF2B5EF4-FFF2-40B4-BE49-F238E27FC236}">
                            <a16:creationId xmlns:a16="http://schemas.microsoft.com/office/drawing/2014/main" id="{25A51F62-0686-44C4-ACFC-2EABF260543F}"/>
                          </a:ext>
                        </a:extLst>
                      </p:cNvPr>
                      <p:cNvSpPr txBox="1"/>
                      <p:nvPr/>
                    </p:nvSpPr>
                    <p:spPr>
                      <a:xfrm>
                        <a:off x="4425581" y="1455401"/>
                        <a:ext cx="1746504" cy="369332"/>
                      </a:xfrm>
                      <a:prstGeom prst="rect">
                        <a:avLst/>
                      </a:prstGeom>
                      <a:noFill/>
                    </p:spPr>
                    <p:txBody>
                      <a:bodyPr wrap="square" rtlCol="0">
                        <a:spAutoFit/>
                      </a:bodyPr>
                      <a:lstStyle/>
                      <a:p>
                        <a:r>
                          <a:rPr lang="en-GB" dirty="0"/>
                          <a:t>Concatenation</a:t>
                        </a:r>
                      </a:p>
                    </p:txBody>
                  </p:sp>
                </p:grpSp>
                <p:sp>
                  <p:nvSpPr>
                    <p:cNvPr id="28" name="矩形 27">
                      <a:extLst>
                        <a:ext uri="{FF2B5EF4-FFF2-40B4-BE49-F238E27FC236}">
                          <a16:creationId xmlns:a16="http://schemas.microsoft.com/office/drawing/2014/main" id="{2C188F7D-CA54-4CB7-89A4-F9A48AB998F5}"/>
                        </a:ext>
                      </a:extLst>
                    </p:cNvPr>
                    <p:cNvSpPr/>
                    <p:nvPr/>
                  </p:nvSpPr>
                  <p:spPr>
                    <a:xfrm>
                      <a:off x="5538164" y="4289882"/>
                      <a:ext cx="256156" cy="83345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a:t>XRD</a:t>
                      </a:r>
                    </a:p>
                  </p:txBody>
                </p:sp>
              </p:grpSp>
              <p:grpSp>
                <p:nvGrpSpPr>
                  <p:cNvPr id="10" name="组合 9">
                    <a:extLst>
                      <a:ext uri="{FF2B5EF4-FFF2-40B4-BE49-F238E27FC236}">
                        <a16:creationId xmlns:a16="http://schemas.microsoft.com/office/drawing/2014/main" id="{26AECE21-A893-4563-8B30-8D108F636D35}"/>
                      </a:ext>
                    </a:extLst>
                  </p:cNvPr>
                  <p:cNvGrpSpPr/>
                  <p:nvPr/>
                </p:nvGrpSpPr>
                <p:grpSpPr>
                  <a:xfrm>
                    <a:off x="1222628" y="3722898"/>
                    <a:ext cx="1919696" cy="1271759"/>
                    <a:chOff x="1050970" y="3778438"/>
                    <a:chExt cx="1919696" cy="1271759"/>
                  </a:xfrm>
                </p:grpSpPr>
                <p:grpSp>
                  <p:nvGrpSpPr>
                    <p:cNvPr id="11" name="组合 10">
                      <a:extLst>
                        <a:ext uri="{FF2B5EF4-FFF2-40B4-BE49-F238E27FC236}">
                          <a16:creationId xmlns:a16="http://schemas.microsoft.com/office/drawing/2014/main" id="{8E7FCFE1-AE9F-4E92-86E2-C147D96FCE63}"/>
                        </a:ext>
                      </a:extLst>
                    </p:cNvPr>
                    <p:cNvGrpSpPr/>
                    <p:nvPr/>
                  </p:nvGrpSpPr>
                  <p:grpSpPr>
                    <a:xfrm>
                      <a:off x="1050970" y="3778438"/>
                      <a:ext cx="1696221" cy="1085273"/>
                      <a:chOff x="1256922" y="3848983"/>
                      <a:chExt cx="1696221" cy="1085273"/>
                    </a:xfrm>
                  </p:grpSpPr>
                  <p:sp>
                    <p:nvSpPr>
                      <p:cNvPr id="16" name="文本框 15">
                        <a:extLst>
                          <a:ext uri="{FF2B5EF4-FFF2-40B4-BE49-F238E27FC236}">
                            <a16:creationId xmlns:a16="http://schemas.microsoft.com/office/drawing/2014/main" id="{4BE8CE4A-C22C-4C15-9522-D5C9AD4627DE}"/>
                          </a:ext>
                        </a:extLst>
                      </p:cNvPr>
                      <p:cNvSpPr txBox="1"/>
                      <p:nvPr/>
                    </p:nvSpPr>
                    <p:spPr>
                      <a:xfrm>
                        <a:off x="2196794" y="4237731"/>
                        <a:ext cx="751263" cy="307777"/>
                      </a:xfrm>
                      <a:prstGeom prst="rect">
                        <a:avLst/>
                      </a:prstGeom>
                      <a:noFill/>
                    </p:spPr>
                    <p:txBody>
                      <a:bodyPr wrap="square" rtlCol="0">
                        <a:spAutoFit/>
                      </a:bodyPr>
                      <a:lstStyle/>
                      <a:p>
                        <a:r>
                          <a:rPr lang="en-GB" sz="1400" dirty="0"/>
                          <a:t>SAx4</a:t>
                        </a:r>
                      </a:p>
                    </p:txBody>
                  </p:sp>
                  <p:grpSp>
                    <p:nvGrpSpPr>
                      <p:cNvPr id="17" name="组合 16">
                        <a:extLst>
                          <a:ext uri="{FF2B5EF4-FFF2-40B4-BE49-F238E27FC236}">
                            <a16:creationId xmlns:a16="http://schemas.microsoft.com/office/drawing/2014/main" id="{067725CF-A14F-4FC4-9656-6C3FC5C07922}"/>
                          </a:ext>
                        </a:extLst>
                      </p:cNvPr>
                      <p:cNvGrpSpPr/>
                      <p:nvPr/>
                    </p:nvGrpSpPr>
                    <p:grpSpPr>
                      <a:xfrm>
                        <a:off x="1256922" y="3848983"/>
                        <a:ext cx="1696221" cy="1085273"/>
                        <a:chOff x="1256922" y="3848983"/>
                        <a:chExt cx="1696221" cy="1085273"/>
                      </a:xfrm>
                    </p:grpSpPr>
                    <p:sp>
                      <p:nvSpPr>
                        <p:cNvPr id="24" name="矩形 23">
                          <a:extLst>
                            <a:ext uri="{FF2B5EF4-FFF2-40B4-BE49-F238E27FC236}">
                              <a16:creationId xmlns:a16="http://schemas.microsoft.com/office/drawing/2014/main" id="{DAA49D9E-FA1B-4145-8B98-446CFC9F9171}"/>
                            </a:ext>
                          </a:extLst>
                        </p:cNvPr>
                        <p:cNvSpPr/>
                        <p:nvPr/>
                      </p:nvSpPr>
                      <p:spPr>
                        <a:xfrm>
                          <a:off x="1256922" y="3977001"/>
                          <a:ext cx="839031" cy="36933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err="1"/>
                            <a:t>R</a:t>
                          </a:r>
                          <a:r>
                            <a:rPr lang="en-GB" baseline="-25000" dirty="0" err="1"/>
                            <a:t>ij</a:t>
                          </a:r>
                          <a:r>
                            <a:rPr lang="en-GB" baseline="30000" dirty="0"/>
                            <a:t> </a:t>
                          </a:r>
                          <a:r>
                            <a:rPr lang="en-GB" dirty="0"/>
                            <a:t>(</a:t>
                          </a:r>
                          <a:r>
                            <a:rPr lang="en-GB" dirty="0" err="1"/>
                            <a:t>xy</a:t>
                          </a:r>
                          <a:r>
                            <a:rPr lang="en-GB" dirty="0"/>
                            <a:t>)</a:t>
                          </a:r>
                        </a:p>
                      </p:txBody>
                    </p:sp>
                    <p:sp>
                      <p:nvSpPr>
                        <p:cNvPr id="19" name="文本框 18">
                          <a:extLst>
                            <a:ext uri="{FF2B5EF4-FFF2-40B4-BE49-F238E27FC236}">
                              <a16:creationId xmlns:a16="http://schemas.microsoft.com/office/drawing/2014/main" id="{A438C784-C763-4FDA-8633-612DD5929B5B}"/>
                            </a:ext>
                          </a:extLst>
                        </p:cNvPr>
                        <p:cNvSpPr txBox="1"/>
                        <p:nvPr/>
                      </p:nvSpPr>
                      <p:spPr>
                        <a:xfrm>
                          <a:off x="2196860" y="3848983"/>
                          <a:ext cx="751263" cy="307777"/>
                        </a:xfrm>
                        <a:prstGeom prst="rect">
                          <a:avLst/>
                        </a:prstGeom>
                        <a:noFill/>
                      </p:spPr>
                      <p:txBody>
                        <a:bodyPr wrap="square" rtlCol="0">
                          <a:spAutoFit/>
                        </a:bodyPr>
                        <a:lstStyle/>
                        <a:p>
                          <a:r>
                            <a:rPr lang="en-GB" sz="1400" dirty="0"/>
                            <a:t>SAx4</a:t>
                          </a:r>
                        </a:p>
                      </p:txBody>
                    </p:sp>
                    <p:cxnSp>
                      <p:nvCxnSpPr>
                        <p:cNvPr id="20" name="直接箭头连接符 19">
                          <a:extLst>
                            <a:ext uri="{FF2B5EF4-FFF2-40B4-BE49-F238E27FC236}">
                              <a16:creationId xmlns:a16="http://schemas.microsoft.com/office/drawing/2014/main" id="{190E24F3-EA59-4D00-8973-0A08C530B7E6}"/>
                            </a:ext>
                          </a:extLst>
                        </p:cNvPr>
                        <p:cNvCxnSpPr>
                          <a:cxnSpLocks/>
                        </p:cNvCxnSpPr>
                        <p:nvPr/>
                      </p:nvCxnSpPr>
                      <p:spPr>
                        <a:xfrm>
                          <a:off x="2139372" y="4141799"/>
                          <a:ext cx="706681"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1" name="直接箭头连接符 20">
                          <a:extLst>
                            <a:ext uri="{FF2B5EF4-FFF2-40B4-BE49-F238E27FC236}">
                              <a16:creationId xmlns:a16="http://schemas.microsoft.com/office/drawing/2014/main" id="{7D3DE330-7442-4C00-89C5-A749818C9735}"/>
                            </a:ext>
                          </a:extLst>
                        </p:cNvPr>
                        <p:cNvCxnSpPr>
                          <a:cxnSpLocks/>
                        </p:cNvCxnSpPr>
                        <p:nvPr/>
                      </p:nvCxnSpPr>
                      <p:spPr>
                        <a:xfrm>
                          <a:off x="2151290" y="4523223"/>
                          <a:ext cx="706681"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22" name="文本框 21">
                          <a:extLst>
                            <a:ext uri="{FF2B5EF4-FFF2-40B4-BE49-F238E27FC236}">
                              <a16:creationId xmlns:a16="http://schemas.microsoft.com/office/drawing/2014/main" id="{56B451AE-E0CF-4B55-80D2-04157FC756F6}"/>
                            </a:ext>
                          </a:extLst>
                        </p:cNvPr>
                        <p:cNvSpPr txBox="1"/>
                        <p:nvPr/>
                      </p:nvSpPr>
                      <p:spPr>
                        <a:xfrm>
                          <a:off x="2201880" y="4626479"/>
                          <a:ext cx="751263" cy="307777"/>
                        </a:xfrm>
                        <a:prstGeom prst="rect">
                          <a:avLst/>
                        </a:prstGeom>
                        <a:noFill/>
                      </p:spPr>
                      <p:txBody>
                        <a:bodyPr wrap="square" rtlCol="0">
                          <a:spAutoFit/>
                        </a:bodyPr>
                        <a:lstStyle/>
                        <a:p>
                          <a:r>
                            <a:rPr lang="en-GB" sz="1400" dirty="0"/>
                            <a:t>SAx4</a:t>
                          </a:r>
                        </a:p>
                      </p:txBody>
                    </p:sp>
                    <p:cxnSp>
                      <p:nvCxnSpPr>
                        <p:cNvPr id="23" name="直接箭头连接符 22">
                          <a:extLst>
                            <a:ext uri="{FF2B5EF4-FFF2-40B4-BE49-F238E27FC236}">
                              <a16:creationId xmlns:a16="http://schemas.microsoft.com/office/drawing/2014/main" id="{88AFE726-AD2F-4942-BECE-B2EC7677685F}"/>
                            </a:ext>
                          </a:extLst>
                        </p:cNvPr>
                        <p:cNvCxnSpPr>
                          <a:cxnSpLocks/>
                        </p:cNvCxnSpPr>
                        <p:nvPr/>
                      </p:nvCxnSpPr>
                      <p:spPr>
                        <a:xfrm>
                          <a:off x="2139372" y="4911971"/>
                          <a:ext cx="706681"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pSp>
                </p:grpSp>
                <p:grpSp>
                  <p:nvGrpSpPr>
                    <p:cNvPr id="12" name="组合 11">
                      <a:extLst>
                        <a:ext uri="{FF2B5EF4-FFF2-40B4-BE49-F238E27FC236}">
                          <a16:creationId xmlns:a16="http://schemas.microsoft.com/office/drawing/2014/main" id="{F5932CEA-5FCB-4ECC-82EA-76D14E816628}"/>
                        </a:ext>
                      </a:extLst>
                    </p:cNvPr>
                    <p:cNvGrpSpPr/>
                    <p:nvPr/>
                  </p:nvGrpSpPr>
                  <p:grpSpPr>
                    <a:xfrm>
                      <a:off x="2806396" y="3882979"/>
                      <a:ext cx="164270" cy="1167218"/>
                      <a:chOff x="2680499" y="3811280"/>
                      <a:chExt cx="164270" cy="1167218"/>
                    </a:xfrm>
                  </p:grpSpPr>
                  <p:sp>
                    <p:nvSpPr>
                      <p:cNvPr id="13" name="矩形 12">
                        <a:extLst>
                          <a:ext uri="{FF2B5EF4-FFF2-40B4-BE49-F238E27FC236}">
                            <a16:creationId xmlns:a16="http://schemas.microsoft.com/office/drawing/2014/main" id="{8EF820C9-81A3-45F2-9DA8-3E0C4478DFF3}"/>
                          </a:ext>
                        </a:extLst>
                      </p:cNvPr>
                      <p:cNvSpPr/>
                      <p:nvPr/>
                    </p:nvSpPr>
                    <p:spPr>
                      <a:xfrm>
                        <a:off x="2680499" y="3811280"/>
                        <a:ext cx="164269" cy="391252"/>
                      </a:xfrm>
                      <a:prstGeom prst="rect">
                        <a:avLst/>
                      </a:prstGeom>
                      <a:solidFill>
                        <a:srgbClr val="F4DFA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14" name="矩形 13">
                        <a:extLst>
                          <a:ext uri="{FF2B5EF4-FFF2-40B4-BE49-F238E27FC236}">
                            <a16:creationId xmlns:a16="http://schemas.microsoft.com/office/drawing/2014/main" id="{D4792BEA-79BE-4CAB-8097-444E3A033ADE}"/>
                          </a:ext>
                        </a:extLst>
                      </p:cNvPr>
                      <p:cNvSpPr/>
                      <p:nvPr/>
                    </p:nvSpPr>
                    <p:spPr>
                      <a:xfrm>
                        <a:off x="2682403" y="4195994"/>
                        <a:ext cx="162366" cy="391252"/>
                      </a:xfrm>
                      <a:prstGeom prst="rect">
                        <a:avLst/>
                      </a:prstGeom>
                      <a:solidFill>
                        <a:srgbClr val="FFD243"/>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5" name="矩形 14">
                        <a:extLst>
                          <a:ext uri="{FF2B5EF4-FFF2-40B4-BE49-F238E27FC236}">
                            <a16:creationId xmlns:a16="http://schemas.microsoft.com/office/drawing/2014/main" id="{620800E2-C457-4C96-B2CC-274A28AB6094}"/>
                          </a:ext>
                        </a:extLst>
                      </p:cNvPr>
                      <p:cNvSpPr/>
                      <p:nvPr/>
                    </p:nvSpPr>
                    <p:spPr>
                      <a:xfrm>
                        <a:off x="2682403" y="4587246"/>
                        <a:ext cx="162366" cy="391252"/>
                      </a:xfrm>
                      <a:prstGeom prst="rect">
                        <a:avLst/>
                      </a:prstGeom>
                      <a:solidFill>
                        <a:srgbClr val="EAB2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grpSp>
            </p:grpSp>
            <p:sp>
              <p:nvSpPr>
                <p:cNvPr id="50" name="文本框 49">
                  <a:extLst>
                    <a:ext uri="{FF2B5EF4-FFF2-40B4-BE49-F238E27FC236}">
                      <a16:creationId xmlns:a16="http://schemas.microsoft.com/office/drawing/2014/main" id="{43495931-AAD8-44D8-9B51-46D7B9B793A5}"/>
                    </a:ext>
                  </a:extLst>
                </p:cNvPr>
                <p:cNvSpPr txBox="1"/>
                <p:nvPr/>
              </p:nvSpPr>
              <p:spPr>
                <a:xfrm>
                  <a:off x="6076352" y="4416242"/>
                  <a:ext cx="1546922" cy="369332"/>
                </a:xfrm>
                <a:prstGeom prst="rect">
                  <a:avLst/>
                </a:prstGeom>
                <a:noFill/>
              </p:spPr>
              <p:txBody>
                <a:bodyPr wrap="square" rtlCol="0">
                  <a:spAutoFit/>
                </a:bodyPr>
                <a:lstStyle/>
                <a:p>
                  <a:r>
                    <a:rPr lang="en-GB" dirty="0"/>
                    <a:t>1D feature</a:t>
                  </a:r>
                </a:p>
              </p:txBody>
            </p:sp>
          </p:grpSp>
          <p:sp>
            <p:nvSpPr>
              <p:cNvPr id="57" name="矩形 56">
                <a:extLst>
                  <a:ext uri="{FF2B5EF4-FFF2-40B4-BE49-F238E27FC236}">
                    <a16:creationId xmlns:a16="http://schemas.microsoft.com/office/drawing/2014/main" id="{2643EA56-BEB4-4160-8C86-8BFC88380496}"/>
                  </a:ext>
                </a:extLst>
              </p:cNvPr>
              <p:cNvSpPr/>
              <p:nvPr/>
            </p:nvSpPr>
            <p:spPr>
              <a:xfrm>
                <a:off x="1041723" y="4329273"/>
                <a:ext cx="839031" cy="36933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err="1"/>
                  <a:t>R</a:t>
                </a:r>
                <a:r>
                  <a:rPr lang="en-GB" baseline="-25000" dirty="0" err="1"/>
                  <a:t>ij</a:t>
                </a:r>
                <a:r>
                  <a:rPr lang="en-GB" baseline="30000" dirty="0"/>
                  <a:t> </a:t>
                </a:r>
                <a:r>
                  <a:rPr lang="en-GB" dirty="0"/>
                  <a:t>(</a:t>
                </a:r>
                <a:r>
                  <a:rPr lang="en-GB" dirty="0" err="1"/>
                  <a:t>yz</a:t>
                </a:r>
                <a:r>
                  <a:rPr lang="en-GB" dirty="0"/>
                  <a:t>)</a:t>
                </a:r>
              </a:p>
            </p:txBody>
          </p:sp>
          <p:sp>
            <p:nvSpPr>
              <p:cNvPr id="58" name="矩形 57">
                <a:extLst>
                  <a:ext uri="{FF2B5EF4-FFF2-40B4-BE49-F238E27FC236}">
                    <a16:creationId xmlns:a16="http://schemas.microsoft.com/office/drawing/2014/main" id="{5CFCF1C2-C5A6-4B43-AC1C-F5F743A9DBAE}"/>
                  </a:ext>
                </a:extLst>
              </p:cNvPr>
              <p:cNvSpPr/>
              <p:nvPr/>
            </p:nvSpPr>
            <p:spPr>
              <a:xfrm>
                <a:off x="1042971" y="4709659"/>
                <a:ext cx="839031" cy="36933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err="1"/>
                  <a:t>R</a:t>
                </a:r>
                <a:r>
                  <a:rPr lang="en-GB" baseline="-25000" dirty="0" err="1"/>
                  <a:t>ij</a:t>
                </a:r>
                <a:r>
                  <a:rPr lang="en-GB" baseline="30000" dirty="0"/>
                  <a:t> </a:t>
                </a:r>
                <a:r>
                  <a:rPr lang="en-GB" dirty="0"/>
                  <a:t>(</a:t>
                </a:r>
                <a:r>
                  <a:rPr lang="en-GB" dirty="0" err="1"/>
                  <a:t>xz</a:t>
                </a:r>
                <a:r>
                  <a:rPr lang="en-GB" dirty="0"/>
                  <a:t>)</a:t>
                </a:r>
              </a:p>
            </p:txBody>
          </p:sp>
        </p:grpSp>
        <p:grpSp>
          <p:nvGrpSpPr>
            <p:cNvPr id="5" name="组合 4">
              <a:extLst>
                <a:ext uri="{FF2B5EF4-FFF2-40B4-BE49-F238E27FC236}">
                  <a16:creationId xmlns:a16="http://schemas.microsoft.com/office/drawing/2014/main" id="{B9A7C283-87A6-45F8-9B57-AC8F8989AF97}"/>
                </a:ext>
              </a:extLst>
            </p:cNvPr>
            <p:cNvGrpSpPr/>
            <p:nvPr/>
          </p:nvGrpSpPr>
          <p:grpSpPr>
            <a:xfrm>
              <a:off x="1568917" y="4078982"/>
              <a:ext cx="518955" cy="573636"/>
              <a:chOff x="1568917" y="4078982"/>
              <a:chExt cx="518955" cy="573636"/>
            </a:xfrm>
          </p:grpSpPr>
          <p:cxnSp>
            <p:nvCxnSpPr>
              <p:cNvPr id="3" name="直接连接符 2">
                <a:extLst>
                  <a:ext uri="{FF2B5EF4-FFF2-40B4-BE49-F238E27FC236}">
                    <a16:creationId xmlns:a16="http://schemas.microsoft.com/office/drawing/2014/main" id="{9BCB7824-9C27-413C-AF70-84F4F27ADEED}"/>
                  </a:ext>
                </a:extLst>
              </p:cNvPr>
              <p:cNvCxnSpPr/>
              <p:nvPr/>
            </p:nvCxnSpPr>
            <p:spPr>
              <a:xfrm flipH="1">
                <a:off x="1568917" y="4080461"/>
                <a:ext cx="518955" cy="0"/>
              </a:xfrm>
              <a:prstGeom prst="line">
                <a:avLst/>
              </a:prstGeom>
            </p:spPr>
            <p:style>
              <a:lnRef idx="2">
                <a:schemeClr val="dk1"/>
              </a:lnRef>
              <a:fillRef idx="0">
                <a:schemeClr val="dk1"/>
              </a:fillRef>
              <a:effectRef idx="1">
                <a:schemeClr val="dk1"/>
              </a:effectRef>
              <a:fontRef idx="minor">
                <a:schemeClr val="tx1"/>
              </a:fontRef>
            </p:style>
          </p:cxnSp>
          <p:cxnSp>
            <p:nvCxnSpPr>
              <p:cNvPr id="52" name="直接箭头连接符 51">
                <a:extLst>
                  <a:ext uri="{FF2B5EF4-FFF2-40B4-BE49-F238E27FC236}">
                    <a16:creationId xmlns:a16="http://schemas.microsoft.com/office/drawing/2014/main" id="{93BD547E-43A0-4FF6-80B4-25EB823E0C88}"/>
                  </a:ext>
                </a:extLst>
              </p:cNvPr>
              <p:cNvCxnSpPr>
                <a:cxnSpLocks/>
              </p:cNvCxnSpPr>
              <p:nvPr/>
            </p:nvCxnSpPr>
            <p:spPr>
              <a:xfrm>
                <a:off x="1578542" y="4078982"/>
                <a:ext cx="0" cy="57363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pSp>
      </p:grpSp>
    </p:spTree>
    <p:extLst>
      <p:ext uri="{BB962C8B-B14F-4D97-AF65-F5344CB8AC3E}">
        <p14:creationId xmlns:p14="http://schemas.microsoft.com/office/powerpoint/2010/main" val="37811378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01A493CE-A667-4966-AA48-CE26F8C8B3BD}"/>
              </a:ext>
            </a:extLst>
          </p:cNvPr>
          <p:cNvSpPr txBox="1"/>
          <p:nvPr/>
        </p:nvSpPr>
        <p:spPr>
          <a:xfrm>
            <a:off x="355498" y="1297393"/>
            <a:ext cx="6739128" cy="523220"/>
          </a:xfrm>
          <a:prstGeom prst="rect">
            <a:avLst/>
          </a:prstGeom>
          <a:noFill/>
        </p:spPr>
        <p:txBody>
          <a:bodyPr wrap="square">
            <a:spAutoFit/>
          </a:bodyPr>
          <a:lstStyle/>
          <a:p>
            <a:pPr marL="342900" indent="-342900">
              <a:buFont typeface="Arial" panose="020B0604020202020204" pitchFamily="34" charset="0"/>
              <a:buChar char="•"/>
            </a:pPr>
            <a:r>
              <a:rPr lang="en-US" sz="2800" dirty="0">
                <a:solidFill>
                  <a:schemeClr val="tx1"/>
                </a:solidFill>
              </a:rPr>
              <a:t>Experiment Setting</a:t>
            </a:r>
            <a:endParaRPr lang="en-US" sz="2000" dirty="0"/>
          </a:p>
        </p:txBody>
      </p:sp>
      <p:sp>
        <p:nvSpPr>
          <p:cNvPr id="8" name="文本框 7">
            <a:extLst>
              <a:ext uri="{FF2B5EF4-FFF2-40B4-BE49-F238E27FC236}">
                <a16:creationId xmlns:a16="http://schemas.microsoft.com/office/drawing/2014/main" id="{F6388233-1454-4443-86B0-CFACB3604276}"/>
              </a:ext>
            </a:extLst>
          </p:cNvPr>
          <p:cNvSpPr txBox="1"/>
          <p:nvPr/>
        </p:nvSpPr>
        <p:spPr>
          <a:xfrm>
            <a:off x="782586" y="3812896"/>
            <a:ext cx="7578827" cy="1323439"/>
          </a:xfrm>
          <a:prstGeom prst="rect">
            <a:avLst/>
          </a:prstGeom>
          <a:noFill/>
        </p:spPr>
        <p:txBody>
          <a:bodyPr wrap="square">
            <a:spAutoFit/>
          </a:bodyPr>
          <a:lstStyle/>
          <a:p>
            <a:pPr marL="342900" indent="-342900">
              <a:buFont typeface="Arial" panose="020B0604020202020204" pitchFamily="34" charset="0"/>
              <a:buChar char="•"/>
            </a:pPr>
            <a:r>
              <a:rPr lang="en-US" sz="2000" dirty="0">
                <a:solidFill>
                  <a:schemeClr val="tx1"/>
                </a:solidFill>
              </a:rPr>
              <a:t>Train test split</a:t>
            </a:r>
          </a:p>
          <a:p>
            <a:pPr marL="800100" lvl="1" indent="-342900">
              <a:buFont typeface="Arial" panose="020B0604020202020204" pitchFamily="34" charset="0"/>
              <a:buChar char="•"/>
            </a:pPr>
            <a:r>
              <a:rPr lang="en-US" sz="2000" dirty="0">
                <a:solidFill>
                  <a:schemeClr val="tx1"/>
                </a:solidFill>
              </a:rPr>
              <a:t>56.25% (0.75*0.75) training data</a:t>
            </a:r>
          </a:p>
          <a:p>
            <a:pPr marL="800100" lvl="1" indent="-342900">
              <a:buFont typeface="Arial" panose="020B0604020202020204" pitchFamily="34" charset="0"/>
              <a:buChar char="•"/>
            </a:pPr>
            <a:r>
              <a:rPr lang="en-US" sz="2000" dirty="0">
                <a:solidFill>
                  <a:schemeClr val="tx1"/>
                </a:solidFill>
              </a:rPr>
              <a:t>18.75% (0.75*0.25) va</a:t>
            </a:r>
            <a:r>
              <a:rPr lang="en-US" sz="2000" dirty="0"/>
              <a:t>lidation data</a:t>
            </a:r>
          </a:p>
          <a:p>
            <a:pPr marL="800100" lvl="1" indent="-342900">
              <a:buFont typeface="Arial" panose="020B0604020202020204" pitchFamily="34" charset="0"/>
              <a:buChar char="•"/>
            </a:pPr>
            <a:r>
              <a:rPr lang="en-US" sz="2000" dirty="0">
                <a:solidFill>
                  <a:schemeClr val="tx1"/>
                </a:solidFill>
              </a:rPr>
              <a:t> 25% test data</a:t>
            </a:r>
          </a:p>
        </p:txBody>
      </p:sp>
      <p:sp>
        <p:nvSpPr>
          <p:cNvPr id="10" name="文本框 9">
            <a:extLst>
              <a:ext uri="{FF2B5EF4-FFF2-40B4-BE49-F238E27FC236}">
                <a16:creationId xmlns:a16="http://schemas.microsoft.com/office/drawing/2014/main" id="{12B2241C-08D1-4DFC-8B04-EF02978F7498}"/>
              </a:ext>
            </a:extLst>
          </p:cNvPr>
          <p:cNvSpPr txBox="1"/>
          <p:nvPr/>
        </p:nvSpPr>
        <p:spPr>
          <a:xfrm>
            <a:off x="782586" y="1942075"/>
            <a:ext cx="6386310" cy="1631216"/>
          </a:xfrm>
          <a:prstGeom prst="rect">
            <a:avLst/>
          </a:prstGeom>
          <a:noFill/>
        </p:spPr>
        <p:txBody>
          <a:bodyPr wrap="square">
            <a:spAutoFit/>
          </a:bodyPr>
          <a:lstStyle/>
          <a:p>
            <a:pPr marL="342900" indent="-342900">
              <a:buFont typeface="Arial" panose="020B0604020202020204" pitchFamily="34" charset="0"/>
              <a:buChar char="•"/>
            </a:pPr>
            <a:r>
              <a:rPr lang="en-US" sz="2000" dirty="0"/>
              <a:t>Data input</a:t>
            </a:r>
          </a:p>
          <a:p>
            <a:pPr marL="800100" lvl="1" indent="-342900">
              <a:buFont typeface="Arial" panose="020B0604020202020204" pitchFamily="34" charset="0"/>
              <a:buChar char="•"/>
            </a:pPr>
            <a:r>
              <a:rPr lang="en-US" sz="2000" dirty="0" err="1">
                <a:solidFill>
                  <a:schemeClr val="tx1"/>
                </a:solidFill>
              </a:rPr>
              <a:t>xyz</a:t>
            </a:r>
            <a:r>
              <a:rPr lang="en-US" sz="2000" dirty="0">
                <a:solidFill>
                  <a:schemeClr val="tx1"/>
                </a:solidFill>
              </a:rPr>
              <a:t> (10000, 1024, 3)	   </a:t>
            </a:r>
            <a:r>
              <a:rPr lang="en-GB" sz="2000" dirty="0"/>
              <a:t>(unordered set)</a:t>
            </a:r>
            <a:endParaRPr lang="en-US" sz="2000" dirty="0">
              <a:solidFill>
                <a:schemeClr val="tx1"/>
              </a:solidFill>
            </a:endParaRPr>
          </a:p>
          <a:p>
            <a:pPr marL="800100" lvl="1" indent="-342900">
              <a:buFont typeface="Arial" panose="020B0604020202020204" pitchFamily="34" charset="0"/>
              <a:buChar char="•"/>
            </a:pPr>
            <a:r>
              <a:rPr lang="en-US" sz="2000" dirty="0" err="1">
                <a:solidFill>
                  <a:schemeClr val="tx1"/>
                </a:solidFill>
              </a:rPr>
              <a:t>xy</a:t>
            </a:r>
            <a:r>
              <a:rPr lang="en-US" sz="2000" dirty="0">
                <a:solidFill>
                  <a:schemeClr val="tx1"/>
                </a:solidFill>
              </a:rPr>
              <a:t>, </a:t>
            </a:r>
            <a:r>
              <a:rPr lang="en-US" sz="2000" dirty="0" err="1">
                <a:solidFill>
                  <a:schemeClr val="tx1"/>
                </a:solidFill>
              </a:rPr>
              <a:t>yz</a:t>
            </a:r>
            <a:r>
              <a:rPr lang="en-US" sz="2000" dirty="0">
                <a:solidFill>
                  <a:schemeClr val="tx1"/>
                </a:solidFill>
              </a:rPr>
              <a:t>, </a:t>
            </a:r>
            <a:r>
              <a:rPr lang="en-US" sz="2000" dirty="0" err="1">
                <a:solidFill>
                  <a:schemeClr val="tx1"/>
                </a:solidFill>
              </a:rPr>
              <a:t>xz</a:t>
            </a:r>
            <a:r>
              <a:rPr lang="en-US" sz="2000" dirty="0">
                <a:solidFill>
                  <a:schemeClr val="tx1"/>
                </a:solidFill>
              </a:rPr>
              <a:t> (10000, 64, 64, 1) * 3	(ordered grid)</a:t>
            </a:r>
          </a:p>
          <a:p>
            <a:pPr marL="800100" lvl="1" indent="-342900">
              <a:buFont typeface="Arial" panose="020B0604020202020204" pitchFamily="34" charset="0"/>
              <a:buChar char="•"/>
            </a:pPr>
            <a:r>
              <a:rPr lang="en-US" sz="2000" dirty="0"/>
              <a:t>XRD (10000, 60)	   (spectrum)</a:t>
            </a:r>
          </a:p>
          <a:p>
            <a:pPr marL="800100" lvl="1" indent="-342900">
              <a:buFont typeface="Arial" panose="020B0604020202020204" pitchFamily="34" charset="0"/>
              <a:buChar char="•"/>
            </a:pPr>
            <a:r>
              <a:rPr lang="en-US" sz="2000" dirty="0">
                <a:solidFill>
                  <a:schemeClr val="tx1"/>
                </a:solidFill>
              </a:rPr>
              <a:t>FES (10000, 1)	(scaler)</a:t>
            </a:r>
          </a:p>
        </p:txBody>
      </p:sp>
      <p:sp>
        <p:nvSpPr>
          <p:cNvPr id="12" name="文本框 11">
            <a:extLst>
              <a:ext uri="{FF2B5EF4-FFF2-40B4-BE49-F238E27FC236}">
                <a16:creationId xmlns:a16="http://schemas.microsoft.com/office/drawing/2014/main" id="{4F958DB6-48C0-473F-A60F-8F8D7BB5397F}"/>
              </a:ext>
            </a:extLst>
          </p:cNvPr>
          <p:cNvSpPr txBox="1"/>
          <p:nvPr/>
        </p:nvSpPr>
        <p:spPr>
          <a:xfrm>
            <a:off x="355498" y="5375941"/>
            <a:ext cx="5816702" cy="400110"/>
          </a:xfrm>
          <a:prstGeom prst="rect">
            <a:avLst/>
          </a:prstGeom>
          <a:noFill/>
        </p:spPr>
        <p:txBody>
          <a:bodyPr wrap="square">
            <a:spAutoFit/>
          </a:bodyPr>
          <a:lstStyle/>
          <a:p>
            <a:pPr marL="800100" lvl="1" indent="-342900">
              <a:buFont typeface="Arial" panose="020B0604020202020204" pitchFamily="34" charset="0"/>
              <a:buChar char="•"/>
            </a:pPr>
            <a:r>
              <a:rPr lang="en-US" sz="2000" dirty="0"/>
              <a:t>Mean Square Error (MSE) as loss function</a:t>
            </a:r>
            <a:endParaRPr lang="en-US" sz="1600" dirty="0"/>
          </a:p>
        </p:txBody>
      </p:sp>
    </p:spTree>
    <p:extLst>
      <p:ext uri="{BB962C8B-B14F-4D97-AF65-F5344CB8AC3E}">
        <p14:creationId xmlns:p14="http://schemas.microsoft.com/office/powerpoint/2010/main" val="21624145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表&#10;&#10;描述已自动生成">
            <a:extLst>
              <a:ext uri="{FF2B5EF4-FFF2-40B4-BE49-F238E27FC236}">
                <a16:creationId xmlns:a16="http://schemas.microsoft.com/office/drawing/2014/main" id="{80EFEC42-07AA-4F28-9809-2BEB5BBFD638}"/>
              </a:ext>
            </a:extLst>
          </p:cNvPr>
          <p:cNvPicPr>
            <a:picLocks noChangeAspect="1"/>
          </p:cNvPicPr>
          <p:nvPr/>
        </p:nvPicPr>
        <p:blipFill>
          <a:blip r:embed="rId2"/>
          <a:stretch>
            <a:fillRect/>
          </a:stretch>
        </p:blipFill>
        <p:spPr>
          <a:xfrm>
            <a:off x="3517773" y="201671"/>
            <a:ext cx="5188077" cy="3086100"/>
          </a:xfrm>
          <a:prstGeom prst="rect">
            <a:avLst/>
          </a:prstGeom>
        </p:spPr>
      </p:pic>
      <p:sp>
        <p:nvSpPr>
          <p:cNvPr id="12" name="文本框 11">
            <a:extLst>
              <a:ext uri="{FF2B5EF4-FFF2-40B4-BE49-F238E27FC236}">
                <a16:creationId xmlns:a16="http://schemas.microsoft.com/office/drawing/2014/main" id="{3FAAB098-4C5F-42B4-91D1-ABE00AF11DB2}"/>
              </a:ext>
            </a:extLst>
          </p:cNvPr>
          <p:cNvSpPr txBox="1"/>
          <p:nvPr/>
        </p:nvSpPr>
        <p:spPr>
          <a:xfrm>
            <a:off x="7800975" y="3244334"/>
            <a:ext cx="904875" cy="369332"/>
          </a:xfrm>
          <a:prstGeom prst="rect">
            <a:avLst/>
          </a:prstGeom>
          <a:solidFill>
            <a:schemeClr val="bg1"/>
          </a:solidFill>
        </p:spPr>
        <p:txBody>
          <a:bodyPr wrap="square" rtlCol="0">
            <a:spAutoFit/>
          </a:bodyPr>
          <a:lstStyle/>
          <a:p>
            <a:endParaRPr lang="en-GB" dirty="0"/>
          </a:p>
        </p:txBody>
      </p:sp>
      <p:sp>
        <p:nvSpPr>
          <p:cNvPr id="13" name="文本框 12">
            <a:extLst>
              <a:ext uri="{FF2B5EF4-FFF2-40B4-BE49-F238E27FC236}">
                <a16:creationId xmlns:a16="http://schemas.microsoft.com/office/drawing/2014/main" id="{C2A8451B-3F50-4F96-91F4-C4E902880F18}"/>
              </a:ext>
            </a:extLst>
          </p:cNvPr>
          <p:cNvSpPr txBox="1"/>
          <p:nvPr/>
        </p:nvSpPr>
        <p:spPr>
          <a:xfrm>
            <a:off x="7867650" y="17005"/>
            <a:ext cx="904875" cy="369332"/>
          </a:xfrm>
          <a:prstGeom prst="rect">
            <a:avLst/>
          </a:prstGeom>
          <a:solidFill>
            <a:schemeClr val="bg1"/>
          </a:solidFill>
        </p:spPr>
        <p:txBody>
          <a:bodyPr wrap="square" rtlCol="0">
            <a:spAutoFit/>
          </a:bodyPr>
          <a:lstStyle/>
          <a:p>
            <a:endParaRPr lang="en-GB" dirty="0"/>
          </a:p>
        </p:txBody>
      </p:sp>
      <p:grpSp>
        <p:nvGrpSpPr>
          <p:cNvPr id="5" name="组合 4">
            <a:extLst>
              <a:ext uri="{FF2B5EF4-FFF2-40B4-BE49-F238E27FC236}">
                <a16:creationId xmlns:a16="http://schemas.microsoft.com/office/drawing/2014/main" id="{4E0E7AFB-6C3E-4421-8B4E-9F2D9883D4B1}"/>
              </a:ext>
            </a:extLst>
          </p:cNvPr>
          <p:cNvGrpSpPr/>
          <p:nvPr/>
        </p:nvGrpSpPr>
        <p:grpSpPr>
          <a:xfrm>
            <a:off x="3166729" y="3041548"/>
            <a:ext cx="5539121" cy="3311924"/>
            <a:chOff x="3166729" y="3041548"/>
            <a:chExt cx="5539121" cy="3311924"/>
          </a:xfrm>
        </p:grpSpPr>
        <p:pic>
          <p:nvPicPr>
            <p:cNvPr id="8" name="图片 7" descr="图表&#10;&#10;描述已自动生成">
              <a:extLst>
                <a:ext uri="{FF2B5EF4-FFF2-40B4-BE49-F238E27FC236}">
                  <a16:creationId xmlns:a16="http://schemas.microsoft.com/office/drawing/2014/main" id="{33102B6C-009F-44AC-BCDB-10C4633D8601}"/>
                </a:ext>
              </a:extLst>
            </p:cNvPr>
            <p:cNvPicPr>
              <a:picLocks noChangeAspect="1"/>
            </p:cNvPicPr>
            <p:nvPr/>
          </p:nvPicPr>
          <p:blipFill>
            <a:blip r:embed="rId3"/>
            <a:stretch>
              <a:fillRect/>
            </a:stretch>
          </p:blipFill>
          <p:spPr>
            <a:xfrm>
              <a:off x="3517773" y="3287771"/>
              <a:ext cx="5188077" cy="3065701"/>
            </a:xfrm>
            <a:prstGeom prst="rect">
              <a:avLst/>
            </a:prstGeom>
          </p:spPr>
        </p:pic>
        <p:sp>
          <p:nvSpPr>
            <p:cNvPr id="14" name="文本框 13">
              <a:extLst>
                <a:ext uri="{FF2B5EF4-FFF2-40B4-BE49-F238E27FC236}">
                  <a16:creationId xmlns:a16="http://schemas.microsoft.com/office/drawing/2014/main" id="{077D891C-20CE-40F7-A5DD-1E279C1AAB15}"/>
                </a:ext>
              </a:extLst>
            </p:cNvPr>
            <p:cNvSpPr txBox="1"/>
            <p:nvPr/>
          </p:nvSpPr>
          <p:spPr>
            <a:xfrm rot="5400000">
              <a:off x="1808344" y="4399933"/>
              <a:ext cx="3086102" cy="369332"/>
            </a:xfrm>
            <a:prstGeom prst="rect">
              <a:avLst/>
            </a:prstGeom>
            <a:solidFill>
              <a:schemeClr val="bg1"/>
            </a:solidFill>
          </p:spPr>
          <p:txBody>
            <a:bodyPr wrap="square" rtlCol="0">
              <a:spAutoFit/>
            </a:bodyPr>
            <a:lstStyle/>
            <a:p>
              <a:endParaRPr lang="en-GB" dirty="0"/>
            </a:p>
          </p:txBody>
        </p:sp>
      </p:grpSp>
      <p:sp>
        <p:nvSpPr>
          <p:cNvPr id="15" name="文本框 14">
            <a:extLst>
              <a:ext uri="{FF2B5EF4-FFF2-40B4-BE49-F238E27FC236}">
                <a16:creationId xmlns:a16="http://schemas.microsoft.com/office/drawing/2014/main" id="{AFDEF92B-1C6E-4038-907D-A75882F43302}"/>
              </a:ext>
            </a:extLst>
          </p:cNvPr>
          <p:cNvSpPr txBox="1"/>
          <p:nvPr/>
        </p:nvSpPr>
        <p:spPr>
          <a:xfrm>
            <a:off x="310948" y="1272098"/>
            <a:ext cx="4572000" cy="523220"/>
          </a:xfrm>
          <a:prstGeom prst="rect">
            <a:avLst/>
          </a:prstGeom>
          <a:noFill/>
        </p:spPr>
        <p:txBody>
          <a:bodyPr wrap="square">
            <a:spAutoFit/>
          </a:bodyPr>
          <a:lstStyle/>
          <a:p>
            <a:pPr marL="457200" indent="-457200">
              <a:buFont typeface="Arial" panose="020B0604020202020204" pitchFamily="34" charset="0"/>
              <a:buChar char="•"/>
            </a:pPr>
            <a:r>
              <a:rPr lang="en-US" sz="2800" dirty="0">
                <a:solidFill>
                  <a:schemeClr val="tx1"/>
                </a:solidFill>
              </a:rPr>
              <a:t>Result </a:t>
            </a:r>
            <a:r>
              <a:rPr lang="en-GB" sz="2800" dirty="0"/>
              <a:t>(discrete)</a:t>
            </a:r>
            <a:endParaRPr lang="en-US" sz="2800" dirty="0">
              <a:solidFill>
                <a:schemeClr val="tx1"/>
              </a:solidFill>
            </a:endParaRPr>
          </a:p>
        </p:txBody>
      </p:sp>
      <p:sp>
        <p:nvSpPr>
          <p:cNvPr id="17" name="文本框 16">
            <a:extLst>
              <a:ext uri="{FF2B5EF4-FFF2-40B4-BE49-F238E27FC236}">
                <a16:creationId xmlns:a16="http://schemas.microsoft.com/office/drawing/2014/main" id="{8E0A4863-7141-4730-B827-6428DC756564}"/>
              </a:ext>
            </a:extLst>
          </p:cNvPr>
          <p:cNvSpPr txBox="1"/>
          <p:nvPr/>
        </p:nvSpPr>
        <p:spPr>
          <a:xfrm>
            <a:off x="149648" y="1927612"/>
            <a:ext cx="4827927" cy="1754326"/>
          </a:xfrm>
          <a:prstGeom prst="rect">
            <a:avLst/>
          </a:prstGeom>
          <a:noFill/>
        </p:spPr>
        <p:txBody>
          <a:bodyPr wrap="square">
            <a:spAutoFit/>
          </a:bodyPr>
          <a:lstStyle/>
          <a:p>
            <a:r>
              <a:rPr lang="en-GB" sz="1800" dirty="0"/>
              <a:t>MSE on test ~ 9e-5 </a:t>
            </a:r>
            <a:r>
              <a:rPr lang="en-US" altLang="zh-CN" sz="1800" dirty="0"/>
              <a:t>~ 0.9eV</a:t>
            </a:r>
          </a:p>
          <a:p>
            <a:endParaRPr lang="en-US" altLang="zh-CN" sz="1800" dirty="0"/>
          </a:p>
          <a:p>
            <a:r>
              <a:rPr lang="en-US" dirty="0"/>
              <a:t>Phase transition energy barrier</a:t>
            </a:r>
          </a:p>
          <a:p>
            <a:r>
              <a:rPr lang="en-US" dirty="0"/>
              <a:t> ~ dozens of eVs</a:t>
            </a:r>
            <a:endParaRPr lang="en-GB" sz="1800" dirty="0"/>
          </a:p>
          <a:p>
            <a:endParaRPr lang="en-GB" sz="1800" dirty="0"/>
          </a:p>
          <a:p>
            <a:endParaRPr lang="en-GB" dirty="0"/>
          </a:p>
        </p:txBody>
      </p:sp>
      <p:sp>
        <p:nvSpPr>
          <p:cNvPr id="11" name="文本框 10">
            <a:extLst>
              <a:ext uri="{FF2B5EF4-FFF2-40B4-BE49-F238E27FC236}">
                <a16:creationId xmlns:a16="http://schemas.microsoft.com/office/drawing/2014/main" id="{AC69D911-D735-40E3-9C87-9042577AE3EE}"/>
              </a:ext>
            </a:extLst>
          </p:cNvPr>
          <p:cNvSpPr txBox="1"/>
          <p:nvPr/>
        </p:nvSpPr>
        <p:spPr>
          <a:xfrm>
            <a:off x="149648" y="3434075"/>
            <a:ext cx="3401463" cy="830997"/>
          </a:xfrm>
          <a:prstGeom prst="rect">
            <a:avLst/>
          </a:prstGeom>
          <a:noFill/>
        </p:spPr>
        <p:txBody>
          <a:bodyPr wrap="square">
            <a:spAutoFit/>
          </a:bodyPr>
          <a:lstStyle/>
          <a:p>
            <a:r>
              <a:rPr lang="en-GB" sz="1600" dirty="0"/>
              <a:t>Significantly better than the work before In both the accuracy and data efficiency</a:t>
            </a:r>
          </a:p>
        </p:txBody>
      </p:sp>
      <p:sp>
        <p:nvSpPr>
          <p:cNvPr id="18" name="文本框 17">
            <a:extLst>
              <a:ext uri="{FF2B5EF4-FFF2-40B4-BE49-F238E27FC236}">
                <a16:creationId xmlns:a16="http://schemas.microsoft.com/office/drawing/2014/main" id="{D528F119-4BD8-4A07-945C-47B64AF6E566}"/>
              </a:ext>
            </a:extLst>
          </p:cNvPr>
          <p:cNvSpPr txBox="1"/>
          <p:nvPr/>
        </p:nvSpPr>
        <p:spPr>
          <a:xfrm>
            <a:off x="149648" y="4575416"/>
            <a:ext cx="3749040" cy="461665"/>
          </a:xfrm>
          <a:prstGeom prst="rect">
            <a:avLst/>
          </a:prstGeom>
          <a:noFill/>
        </p:spPr>
        <p:txBody>
          <a:bodyPr wrap="square">
            <a:spAutoFit/>
          </a:bodyPr>
          <a:lstStyle/>
          <a:p>
            <a:r>
              <a:rPr lang="en-GB" sz="1200" i="1" dirty="0"/>
              <a:t>Improving collective variables: The case of</a:t>
            </a:r>
          </a:p>
          <a:p>
            <a:r>
              <a:rPr lang="en-GB" sz="1200" i="1" dirty="0"/>
              <a:t>Crystallization </a:t>
            </a:r>
            <a:r>
              <a:rPr lang="de-DE" sz="1200" i="1" dirty="0"/>
              <a:t>J. Chem. Phys. 150, 094509 (2019)</a:t>
            </a:r>
            <a:endParaRPr lang="en-GB" sz="1200" i="1" dirty="0"/>
          </a:p>
        </p:txBody>
      </p:sp>
    </p:spTree>
    <p:extLst>
      <p:ext uri="{BB962C8B-B14F-4D97-AF65-F5344CB8AC3E}">
        <p14:creationId xmlns:p14="http://schemas.microsoft.com/office/powerpoint/2010/main" val="25950689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a:extLst>
              <a:ext uri="{FF2B5EF4-FFF2-40B4-BE49-F238E27FC236}">
                <a16:creationId xmlns:a16="http://schemas.microsoft.com/office/drawing/2014/main" id="{160954A9-20C0-443F-9889-B548FD225B56}"/>
              </a:ext>
            </a:extLst>
          </p:cNvPr>
          <p:cNvGrpSpPr/>
          <p:nvPr/>
        </p:nvGrpSpPr>
        <p:grpSpPr>
          <a:xfrm>
            <a:off x="1693147" y="1733486"/>
            <a:ext cx="7698503" cy="4545515"/>
            <a:chOff x="1747249" y="1765414"/>
            <a:chExt cx="7698503" cy="4545515"/>
          </a:xfrm>
        </p:grpSpPr>
        <p:grpSp>
          <p:nvGrpSpPr>
            <p:cNvPr id="8" name="组合 7">
              <a:extLst>
                <a:ext uri="{FF2B5EF4-FFF2-40B4-BE49-F238E27FC236}">
                  <a16:creationId xmlns:a16="http://schemas.microsoft.com/office/drawing/2014/main" id="{7F3D965C-3477-46C2-9551-FC5250109D5F}"/>
                </a:ext>
              </a:extLst>
            </p:cNvPr>
            <p:cNvGrpSpPr/>
            <p:nvPr/>
          </p:nvGrpSpPr>
          <p:grpSpPr>
            <a:xfrm>
              <a:off x="1747249" y="1765414"/>
              <a:ext cx="7242048" cy="4505833"/>
              <a:chOff x="838357" y="1143288"/>
              <a:chExt cx="7324076" cy="4670425"/>
            </a:xfrm>
          </p:grpSpPr>
          <p:pic>
            <p:nvPicPr>
              <p:cNvPr id="3" name="图片 2" descr="图表, 折线图&#10;&#10;描述已自动生成">
                <a:extLst>
                  <a:ext uri="{FF2B5EF4-FFF2-40B4-BE49-F238E27FC236}">
                    <a16:creationId xmlns:a16="http://schemas.microsoft.com/office/drawing/2014/main" id="{F1ADC4DB-61F7-45E8-B124-A8D0DC6DA2A1}"/>
                  </a:ext>
                </a:extLst>
              </p:cNvPr>
              <p:cNvPicPr>
                <a:picLocks noChangeAspect="1"/>
              </p:cNvPicPr>
              <p:nvPr/>
            </p:nvPicPr>
            <p:blipFill>
              <a:blip r:embed="rId2"/>
              <a:stretch>
                <a:fillRect/>
              </a:stretch>
            </p:blipFill>
            <p:spPr>
              <a:xfrm>
                <a:off x="838357" y="1143288"/>
                <a:ext cx="7324076" cy="4670425"/>
              </a:xfrm>
              <a:prstGeom prst="rect">
                <a:avLst/>
              </a:prstGeom>
            </p:spPr>
          </p:pic>
          <p:grpSp>
            <p:nvGrpSpPr>
              <p:cNvPr id="7" name="组合 6">
                <a:extLst>
                  <a:ext uri="{FF2B5EF4-FFF2-40B4-BE49-F238E27FC236}">
                    <a16:creationId xmlns:a16="http://schemas.microsoft.com/office/drawing/2014/main" id="{371ECFA6-3174-4B33-B001-19B76FCD50A9}"/>
                  </a:ext>
                </a:extLst>
              </p:cNvPr>
              <p:cNvGrpSpPr/>
              <p:nvPr/>
            </p:nvGrpSpPr>
            <p:grpSpPr>
              <a:xfrm>
                <a:off x="4187952" y="1777938"/>
                <a:ext cx="2816352" cy="1916495"/>
                <a:chOff x="4187952" y="1777938"/>
                <a:chExt cx="2816352" cy="1916495"/>
              </a:xfrm>
            </p:grpSpPr>
            <p:sp>
              <p:nvSpPr>
                <p:cNvPr id="4" name="椭圆 3">
                  <a:extLst>
                    <a:ext uri="{FF2B5EF4-FFF2-40B4-BE49-F238E27FC236}">
                      <a16:creationId xmlns:a16="http://schemas.microsoft.com/office/drawing/2014/main" id="{58BC51B9-6BAD-4821-BA8A-7A9F9951105E}"/>
                    </a:ext>
                  </a:extLst>
                </p:cNvPr>
                <p:cNvSpPr/>
                <p:nvPr/>
              </p:nvSpPr>
              <p:spPr>
                <a:xfrm>
                  <a:off x="5961888" y="1777938"/>
                  <a:ext cx="1042416" cy="1916495"/>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5" name="文本框 4">
                  <a:extLst>
                    <a:ext uri="{FF2B5EF4-FFF2-40B4-BE49-F238E27FC236}">
                      <a16:creationId xmlns:a16="http://schemas.microsoft.com/office/drawing/2014/main" id="{4692203B-3E0D-4B29-92AD-F465B51448B2}"/>
                    </a:ext>
                  </a:extLst>
                </p:cNvPr>
                <p:cNvSpPr txBox="1"/>
                <p:nvPr/>
              </p:nvSpPr>
              <p:spPr>
                <a:xfrm>
                  <a:off x="4187952" y="2413021"/>
                  <a:ext cx="2382393" cy="646331"/>
                </a:xfrm>
                <a:prstGeom prst="rect">
                  <a:avLst/>
                </a:prstGeom>
                <a:noFill/>
              </p:spPr>
              <p:txBody>
                <a:bodyPr wrap="square" rtlCol="0">
                  <a:spAutoFit/>
                </a:bodyPr>
                <a:lstStyle/>
                <a:p>
                  <a:r>
                    <a:rPr lang="en-GB" dirty="0"/>
                    <a:t>phase transition energy barrier</a:t>
                  </a:r>
                </a:p>
              </p:txBody>
            </p:sp>
          </p:grpSp>
        </p:grpSp>
        <p:sp>
          <p:nvSpPr>
            <p:cNvPr id="6" name="文本框 5">
              <a:extLst>
                <a:ext uri="{FF2B5EF4-FFF2-40B4-BE49-F238E27FC236}">
                  <a16:creationId xmlns:a16="http://schemas.microsoft.com/office/drawing/2014/main" id="{16AB751D-B93B-4A56-912F-9B3CB49D376C}"/>
                </a:ext>
              </a:extLst>
            </p:cNvPr>
            <p:cNvSpPr txBox="1"/>
            <p:nvPr/>
          </p:nvSpPr>
          <p:spPr>
            <a:xfrm>
              <a:off x="7488936" y="6003152"/>
              <a:ext cx="1956816" cy="307777"/>
            </a:xfrm>
            <a:prstGeom prst="rect">
              <a:avLst/>
            </a:prstGeom>
            <a:noFill/>
          </p:spPr>
          <p:txBody>
            <a:bodyPr wrap="square" rtlCol="0">
              <a:spAutoFit/>
            </a:bodyPr>
            <a:lstStyle/>
            <a:p>
              <a:endParaRPr lang="en-GB" sz="1400" dirty="0"/>
            </a:p>
          </p:txBody>
        </p:sp>
      </p:grpSp>
      <p:sp>
        <p:nvSpPr>
          <p:cNvPr id="10" name="文本框 9">
            <a:extLst>
              <a:ext uri="{FF2B5EF4-FFF2-40B4-BE49-F238E27FC236}">
                <a16:creationId xmlns:a16="http://schemas.microsoft.com/office/drawing/2014/main" id="{17A5E5A7-7D12-4AF4-9D4A-A4C4486714C8}"/>
              </a:ext>
            </a:extLst>
          </p:cNvPr>
          <p:cNvSpPr txBox="1"/>
          <p:nvPr/>
        </p:nvSpPr>
        <p:spPr>
          <a:xfrm>
            <a:off x="341025" y="1109682"/>
            <a:ext cx="4572000" cy="523220"/>
          </a:xfrm>
          <a:prstGeom prst="rect">
            <a:avLst/>
          </a:prstGeom>
          <a:noFill/>
        </p:spPr>
        <p:txBody>
          <a:bodyPr wrap="square">
            <a:spAutoFit/>
          </a:bodyPr>
          <a:lstStyle/>
          <a:p>
            <a:pPr marL="457200" indent="-457200">
              <a:buFont typeface="Arial" panose="020B0604020202020204" pitchFamily="34" charset="0"/>
              <a:buChar char="•"/>
            </a:pPr>
            <a:r>
              <a:rPr lang="en-US" sz="2800" dirty="0">
                <a:solidFill>
                  <a:schemeClr val="tx1"/>
                </a:solidFill>
              </a:rPr>
              <a:t>Result (</a:t>
            </a:r>
            <a:r>
              <a:rPr lang="en-GB" sz="2800" dirty="0"/>
              <a:t>discrete)</a:t>
            </a:r>
            <a:endParaRPr lang="en-US" sz="2800" dirty="0">
              <a:solidFill>
                <a:schemeClr val="tx1"/>
              </a:solidFill>
            </a:endParaRPr>
          </a:p>
        </p:txBody>
      </p:sp>
    </p:spTree>
    <p:extLst>
      <p:ext uri="{BB962C8B-B14F-4D97-AF65-F5344CB8AC3E}">
        <p14:creationId xmlns:p14="http://schemas.microsoft.com/office/powerpoint/2010/main" val="35676645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a:extLst>
              <a:ext uri="{FF2B5EF4-FFF2-40B4-BE49-F238E27FC236}">
                <a16:creationId xmlns:a16="http://schemas.microsoft.com/office/drawing/2014/main" id="{1B064962-2C57-4E3D-8D03-CAC91C30C233}"/>
              </a:ext>
            </a:extLst>
          </p:cNvPr>
          <p:cNvGrpSpPr/>
          <p:nvPr/>
        </p:nvGrpSpPr>
        <p:grpSpPr>
          <a:xfrm>
            <a:off x="4389120" y="320313"/>
            <a:ext cx="4986719" cy="5970568"/>
            <a:chOff x="3355848" y="184576"/>
            <a:chExt cx="4986719" cy="5970568"/>
          </a:xfrm>
        </p:grpSpPr>
        <p:pic>
          <p:nvPicPr>
            <p:cNvPr id="14" name="图片 13" descr="图表, 折线图&#10;&#10;描述已自动生成">
              <a:extLst>
                <a:ext uri="{FF2B5EF4-FFF2-40B4-BE49-F238E27FC236}">
                  <a16:creationId xmlns:a16="http://schemas.microsoft.com/office/drawing/2014/main" id="{588DE550-58B9-423A-86E3-D389CD961122}"/>
                </a:ext>
              </a:extLst>
            </p:cNvPr>
            <p:cNvPicPr>
              <a:picLocks noChangeAspect="1"/>
            </p:cNvPicPr>
            <p:nvPr/>
          </p:nvPicPr>
          <p:blipFill rotWithShape="1">
            <a:blip r:embed="rId2"/>
            <a:srcRect l="3733"/>
            <a:stretch/>
          </p:blipFill>
          <p:spPr>
            <a:xfrm>
              <a:off x="3355848" y="184576"/>
              <a:ext cx="4800599" cy="3121021"/>
            </a:xfrm>
            <a:prstGeom prst="rect">
              <a:avLst/>
            </a:prstGeom>
          </p:spPr>
        </p:pic>
        <p:pic>
          <p:nvPicPr>
            <p:cNvPr id="16" name="图片 15" descr="图表, 折线图&#10;&#10;描述已自动生成">
              <a:extLst>
                <a:ext uri="{FF2B5EF4-FFF2-40B4-BE49-F238E27FC236}">
                  <a16:creationId xmlns:a16="http://schemas.microsoft.com/office/drawing/2014/main" id="{3A17ABE5-72C6-45E4-B4CA-B28CEBFED992}"/>
                </a:ext>
              </a:extLst>
            </p:cNvPr>
            <p:cNvPicPr>
              <a:picLocks noChangeAspect="1"/>
            </p:cNvPicPr>
            <p:nvPr/>
          </p:nvPicPr>
          <p:blipFill rotWithShape="1">
            <a:blip r:embed="rId3"/>
            <a:srcRect l="3484" r="-3484"/>
            <a:stretch/>
          </p:blipFill>
          <p:spPr>
            <a:xfrm>
              <a:off x="3355848" y="3261798"/>
              <a:ext cx="4986719" cy="2893346"/>
            </a:xfrm>
            <a:prstGeom prst="rect">
              <a:avLst/>
            </a:prstGeom>
          </p:spPr>
        </p:pic>
      </p:grpSp>
      <p:sp>
        <p:nvSpPr>
          <p:cNvPr id="19" name="文本框 18">
            <a:extLst>
              <a:ext uri="{FF2B5EF4-FFF2-40B4-BE49-F238E27FC236}">
                <a16:creationId xmlns:a16="http://schemas.microsoft.com/office/drawing/2014/main" id="{3EB98B80-8109-4A6E-B24A-35B0E42AB66E}"/>
              </a:ext>
            </a:extLst>
          </p:cNvPr>
          <p:cNvSpPr txBox="1"/>
          <p:nvPr/>
        </p:nvSpPr>
        <p:spPr>
          <a:xfrm>
            <a:off x="156591" y="1266564"/>
            <a:ext cx="4572000" cy="523220"/>
          </a:xfrm>
          <a:prstGeom prst="rect">
            <a:avLst/>
          </a:prstGeom>
          <a:noFill/>
        </p:spPr>
        <p:txBody>
          <a:bodyPr wrap="square">
            <a:spAutoFit/>
          </a:bodyPr>
          <a:lstStyle/>
          <a:p>
            <a:pPr marL="457200" indent="-457200">
              <a:buFont typeface="Arial" panose="020B0604020202020204" pitchFamily="34" charset="0"/>
              <a:buChar char="•"/>
            </a:pPr>
            <a:r>
              <a:rPr lang="en-US" sz="2800" b="1" dirty="0">
                <a:solidFill>
                  <a:schemeClr val="tx1"/>
                </a:solidFill>
              </a:rPr>
              <a:t>Result </a:t>
            </a:r>
            <a:r>
              <a:rPr lang="en-GB" sz="2800" b="1" dirty="0"/>
              <a:t>(continuous)</a:t>
            </a:r>
            <a:endParaRPr lang="en-US" sz="2800" b="1" dirty="0">
              <a:solidFill>
                <a:schemeClr val="tx1"/>
              </a:solidFill>
            </a:endParaRPr>
          </a:p>
        </p:txBody>
      </p:sp>
      <p:sp>
        <p:nvSpPr>
          <p:cNvPr id="21" name="文本框 20">
            <a:extLst>
              <a:ext uri="{FF2B5EF4-FFF2-40B4-BE49-F238E27FC236}">
                <a16:creationId xmlns:a16="http://schemas.microsoft.com/office/drawing/2014/main" id="{3CB3C7AB-CF92-4205-88AF-DB014EF4CF68}"/>
              </a:ext>
            </a:extLst>
          </p:cNvPr>
          <p:cNvSpPr txBox="1"/>
          <p:nvPr/>
        </p:nvSpPr>
        <p:spPr>
          <a:xfrm>
            <a:off x="496062" y="2039661"/>
            <a:ext cx="4686300" cy="369332"/>
          </a:xfrm>
          <a:prstGeom prst="rect">
            <a:avLst/>
          </a:prstGeom>
          <a:noFill/>
        </p:spPr>
        <p:txBody>
          <a:bodyPr wrap="square">
            <a:spAutoFit/>
          </a:bodyPr>
          <a:lstStyle/>
          <a:p>
            <a:r>
              <a:rPr lang="en-GB" sz="1800" dirty="0"/>
              <a:t>MSE on test ~ </a:t>
            </a:r>
            <a:r>
              <a:rPr lang="en-US" altLang="zh-CN" sz="1800" dirty="0"/>
              <a:t>1.5</a:t>
            </a:r>
            <a:r>
              <a:rPr lang="en-GB" sz="1800" dirty="0"/>
              <a:t>e-4</a:t>
            </a:r>
            <a:endParaRPr lang="en-GB" dirty="0"/>
          </a:p>
        </p:txBody>
      </p:sp>
      <p:sp>
        <p:nvSpPr>
          <p:cNvPr id="22" name="文本框 21">
            <a:extLst>
              <a:ext uri="{FF2B5EF4-FFF2-40B4-BE49-F238E27FC236}">
                <a16:creationId xmlns:a16="http://schemas.microsoft.com/office/drawing/2014/main" id="{1595C2B8-D1C3-441C-B825-49D7BA9AFC94}"/>
              </a:ext>
            </a:extLst>
          </p:cNvPr>
          <p:cNvSpPr txBox="1"/>
          <p:nvPr/>
        </p:nvSpPr>
        <p:spPr>
          <a:xfrm>
            <a:off x="483678" y="2690112"/>
            <a:ext cx="3905442" cy="1200329"/>
          </a:xfrm>
          <a:prstGeom prst="rect">
            <a:avLst/>
          </a:prstGeom>
          <a:noFill/>
        </p:spPr>
        <p:txBody>
          <a:bodyPr wrap="square">
            <a:spAutoFit/>
          </a:bodyPr>
          <a:lstStyle/>
          <a:p>
            <a:r>
              <a:rPr lang="en-GB" sz="1800" dirty="0"/>
              <a:t>The training curves are much more smoother as we drop the hard border and take </a:t>
            </a:r>
            <a:r>
              <a:rPr lang="en-GB" dirty="0" err="1"/>
              <a:t>R</a:t>
            </a:r>
            <a:r>
              <a:rPr lang="en-GB" baseline="-25000" dirty="0" err="1"/>
              <a:t>ij</a:t>
            </a:r>
            <a:r>
              <a:rPr lang="en-GB" baseline="-25000" dirty="0"/>
              <a:t> </a:t>
            </a:r>
            <a:r>
              <a:rPr lang="en-GB" sz="1800" dirty="0"/>
              <a:t> instead of </a:t>
            </a:r>
            <a:r>
              <a:rPr lang="en-GB" sz="1800" dirty="0" err="1"/>
              <a:t>xyz</a:t>
            </a:r>
            <a:r>
              <a:rPr lang="en-GB" sz="1800" dirty="0"/>
              <a:t> coordinates as starting point</a:t>
            </a:r>
            <a:endParaRPr lang="en-GB" dirty="0"/>
          </a:p>
        </p:txBody>
      </p:sp>
      <p:sp>
        <p:nvSpPr>
          <p:cNvPr id="24" name="文本框 23">
            <a:extLst>
              <a:ext uri="{FF2B5EF4-FFF2-40B4-BE49-F238E27FC236}">
                <a16:creationId xmlns:a16="http://schemas.microsoft.com/office/drawing/2014/main" id="{D84BA785-3A8E-4F7B-A2DD-AEC71FA79480}"/>
              </a:ext>
            </a:extLst>
          </p:cNvPr>
          <p:cNvSpPr txBox="1"/>
          <p:nvPr/>
        </p:nvSpPr>
        <p:spPr>
          <a:xfrm>
            <a:off x="483678" y="4182910"/>
            <a:ext cx="3996882" cy="646331"/>
          </a:xfrm>
          <a:prstGeom prst="rect">
            <a:avLst/>
          </a:prstGeom>
          <a:noFill/>
        </p:spPr>
        <p:txBody>
          <a:bodyPr wrap="square">
            <a:spAutoFit/>
          </a:bodyPr>
          <a:lstStyle/>
          <a:p>
            <a:r>
              <a:rPr lang="en-US" dirty="0"/>
              <a:t>The error is still much smaller than any methods before</a:t>
            </a:r>
            <a:endParaRPr lang="en-GB" sz="1800" dirty="0"/>
          </a:p>
        </p:txBody>
      </p:sp>
    </p:spTree>
    <p:extLst>
      <p:ext uri="{BB962C8B-B14F-4D97-AF65-F5344CB8AC3E}">
        <p14:creationId xmlns:p14="http://schemas.microsoft.com/office/powerpoint/2010/main" val="4402636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5DFE334D-B3CB-4443-BCE2-BFB14BF6D579}"/>
              </a:ext>
            </a:extLst>
          </p:cNvPr>
          <p:cNvSpPr txBox="1"/>
          <p:nvPr/>
        </p:nvSpPr>
        <p:spPr>
          <a:xfrm>
            <a:off x="355498" y="1189975"/>
            <a:ext cx="6739128" cy="523220"/>
          </a:xfrm>
          <a:prstGeom prst="rect">
            <a:avLst/>
          </a:prstGeom>
          <a:noFill/>
        </p:spPr>
        <p:txBody>
          <a:bodyPr wrap="square">
            <a:spAutoFit/>
          </a:bodyPr>
          <a:lstStyle/>
          <a:p>
            <a:pPr marL="457200" indent="-457200">
              <a:buFont typeface="Wingdings" panose="05000000000000000000" pitchFamily="2" charset="2"/>
              <a:buChar char="v"/>
            </a:pPr>
            <a:r>
              <a:rPr lang="en-US" sz="2800" dirty="0">
                <a:solidFill>
                  <a:schemeClr val="tx1"/>
                </a:solidFill>
              </a:rPr>
              <a:t>Conditional Sampling</a:t>
            </a:r>
            <a:endParaRPr lang="en-US" sz="2000" dirty="0"/>
          </a:p>
        </p:txBody>
      </p:sp>
      <p:sp>
        <p:nvSpPr>
          <p:cNvPr id="6" name="文本框 5">
            <a:extLst>
              <a:ext uri="{FF2B5EF4-FFF2-40B4-BE49-F238E27FC236}">
                <a16:creationId xmlns:a16="http://schemas.microsoft.com/office/drawing/2014/main" id="{3BB069BE-53A6-4832-AB6B-F2FE3C2F98C4}"/>
              </a:ext>
            </a:extLst>
          </p:cNvPr>
          <p:cNvSpPr txBox="1"/>
          <p:nvPr/>
        </p:nvSpPr>
        <p:spPr>
          <a:xfrm>
            <a:off x="946048" y="1817334"/>
            <a:ext cx="6340577" cy="892552"/>
          </a:xfrm>
          <a:prstGeom prst="rect">
            <a:avLst/>
          </a:prstGeom>
          <a:noFill/>
        </p:spPr>
        <p:txBody>
          <a:bodyPr wrap="square">
            <a:spAutoFit/>
          </a:bodyPr>
          <a:lstStyle/>
          <a:p>
            <a:pPr marL="342900" indent="-342900">
              <a:buFont typeface="Arial" panose="020B0604020202020204" pitchFamily="34" charset="0"/>
              <a:buChar char="•"/>
            </a:pPr>
            <a:r>
              <a:rPr lang="en-US" sz="2000" dirty="0"/>
              <a:t>The model before is a discriminative model</a:t>
            </a:r>
          </a:p>
          <a:p>
            <a:pPr marL="800100" lvl="1" indent="-342900">
              <a:buFont typeface="Arial" panose="020B0604020202020204" pitchFamily="34" charset="0"/>
              <a:buChar char="•"/>
            </a:pPr>
            <a:r>
              <a:rPr lang="en-US" sz="1600" dirty="0"/>
              <a:t>It tells us the free energy given the </a:t>
            </a:r>
            <a:r>
              <a:rPr lang="en-US" sz="1600" dirty="0" err="1"/>
              <a:t>xyz</a:t>
            </a:r>
            <a:r>
              <a:rPr lang="en-US" sz="1600" dirty="0"/>
              <a:t> and function of </a:t>
            </a:r>
            <a:r>
              <a:rPr lang="en-US" sz="1600" dirty="0" err="1"/>
              <a:t>xyz</a:t>
            </a:r>
            <a:r>
              <a:rPr lang="en-US" sz="1600" dirty="0"/>
              <a:t> (</a:t>
            </a:r>
            <a:r>
              <a:rPr lang="en-GB" sz="1600" dirty="0"/>
              <a:t>Φ</a:t>
            </a:r>
            <a:r>
              <a:rPr lang="en-US" sz="1600" dirty="0"/>
              <a:t>[</a:t>
            </a:r>
            <a:r>
              <a:rPr lang="en-US" sz="1600" dirty="0" err="1"/>
              <a:t>xyz</a:t>
            </a:r>
            <a:r>
              <a:rPr lang="en-US" sz="1600" dirty="0"/>
              <a:t>]) near the valid molecular configurations</a:t>
            </a:r>
          </a:p>
        </p:txBody>
      </p:sp>
      <p:pic>
        <p:nvPicPr>
          <p:cNvPr id="7" name="图片 6" descr="图表, 折线图&#10;&#10;描述已自动生成">
            <a:extLst>
              <a:ext uri="{FF2B5EF4-FFF2-40B4-BE49-F238E27FC236}">
                <a16:creationId xmlns:a16="http://schemas.microsoft.com/office/drawing/2014/main" id="{438E1AAD-B0C3-4992-9776-392A755E9495}"/>
              </a:ext>
            </a:extLst>
          </p:cNvPr>
          <p:cNvPicPr>
            <a:picLocks noChangeAspect="1"/>
          </p:cNvPicPr>
          <p:nvPr/>
        </p:nvPicPr>
        <p:blipFill>
          <a:blip r:embed="rId2"/>
          <a:stretch>
            <a:fillRect/>
          </a:stretch>
        </p:blipFill>
        <p:spPr>
          <a:xfrm>
            <a:off x="745437" y="4527198"/>
            <a:ext cx="2265916" cy="1480754"/>
          </a:xfrm>
          <a:prstGeom prst="rect">
            <a:avLst/>
          </a:prstGeom>
        </p:spPr>
      </p:pic>
      <p:grpSp>
        <p:nvGrpSpPr>
          <p:cNvPr id="27" name="组合 26">
            <a:extLst>
              <a:ext uri="{FF2B5EF4-FFF2-40B4-BE49-F238E27FC236}">
                <a16:creationId xmlns:a16="http://schemas.microsoft.com/office/drawing/2014/main" id="{7722DED6-E93D-4472-95AF-898693AED1B5}"/>
              </a:ext>
            </a:extLst>
          </p:cNvPr>
          <p:cNvGrpSpPr/>
          <p:nvPr/>
        </p:nvGrpSpPr>
        <p:grpSpPr>
          <a:xfrm>
            <a:off x="272571" y="3289311"/>
            <a:ext cx="3435369" cy="1158104"/>
            <a:chOff x="4354424" y="88534"/>
            <a:chExt cx="4060532" cy="1263513"/>
          </a:xfrm>
        </p:grpSpPr>
        <p:sp>
          <p:nvSpPr>
            <p:cNvPr id="10" name="文本框 9">
              <a:extLst>
                <a:ext uri="{FF2B5EF4-FFF2-40B4-BE49-F238E27FC236}">
                  <a16:creationId xmlns:a16="http://schemas.microsoft.com/office/drawing/2014/main" id="{16A8EB6D-DDD0-4B7C-B9C0-927AC6D11BAC}"/>
                </a:ext>
              </a:extLst>
            </p:cNvPr>
            <p:cNvSpPr txBox="1"/>
            <p:nvPr/>
          </p:nvSpPr>
          <p:spPr>
            <a:xfrm>
              <a:off x="6755995" y="95713"/>
              <a:ext cx="428503" cy="321328"/>
            </a:xfrm>
            <a:prstGeom prst="rect">
              <a:avLst/>
            </a:prstGeom>
            <a:noFill/>
          </p:spPr>
          <p:txBody>
            <a:bodyPr wrap="square" rtlCol="0">
              <a:spAutoFit/>
            </a:bodyPr>
            <a:lstStyle/>
            <a:p>
              <a:r>
                <a:rPr lang="en-GB" sz="1400" i="1" dirty="0"/>
                <a:t>yz</a:t>
              </a:r>
            </a:p>
          </p:txBody>
        </p:sp>
        <p:sp>
          <p:nvSpPr>
            <p:cNvPr id="11" name="文本框 10">
              <a:extLst>
                <a:ext uri="{FF2B5EF4-FFF2-40B4-BE49-F238E27FC236}">
                  <a16:creationId xmlns:a16="http://schemas.microsoft.com/office/drawing/2014/main" id="{0767DBB2-EB84-40CA-A1C3-4EEF32619783}"/>
                </a:ext>
              </a:extLst>
            </p:cNvPr>
            <p:cNvSpPr txBox="1"/>
            <p:nvPr/>
          </p:nvSpPr>
          <p:spPr>
            <a:xfrm>
              <a:off x="5696243" y="94255"/>
              <a:ext cx="528693" cy="321328"/>
            </a:xfrm>
            <a:prstGeom prst="rect">
              <a:avLst/>
            </a:prstGeom>
            <a:noFill/>
          </p:spPr>
          <p:txBody>
            <a:bodyPr wrap="square" rtlCol="0">
              <a:spAutoFit/>
            </a:bodyPr>
            <a:lstStyle/>
            <a:p>
              <a:r>
                <a:rPr lang="en-GB" sz="1400" i="1" dirty="0"/>
                <a:t>xy</a:t>
              </a:r>
            </a:p>
          </p:txBody>
        </p:sp>
        <p:sp>
          <p:nvSpPr>
            <p:cNvPr id="12" name="文本框 11">
              <a:extLst>
                <a:ext uri="{FF2B5EF4-FFF2-40B4-BE49-F238E27FC236}">
                  <a16:creationId xmlns:a16="http://schemas.microsoft.com/office/drawing/2014/main" id="{25FC7B67-31F7-4035-AD8A-AA8D2D54C616}"/>
                </a:ext>
              </a:extLst>
            </p:cNvPr>
            <p:cNvSpPr txBox="1"/>
            <p:nvPr/>
          </p:nvSpPr>
          <p:spPr>
            <a:xfrm>
              <a:off x="4633461" y="88534"/>
              <a:ext cx="708258" cy="321328"/>
            </a:xfrm>
            <a:prstGeom prst="rect">
              <a:avLst/>
            </a:prstGeom>
            <a:noFill/>
          </p:spPr>
          <p:txBody>
            <a:bodyPr wrap="square" rtlCol="0">
              <a:spAutoFit/>
            </a:bodyPr>
            <a:lstStyle/>
            <a:p>
              <a:r>
                <a:rPr lang="en-GB" sz="1400" i="1" dirty="0"/>
                <a:t>xyz</a:t>
              </a:r>
            </a:p>
          </p:txBody>
        </p:sp>
        <p:sp>
          <p:nvSpPr>
            <p:cNvPr id="13" name="文本框 12">
              <a:extLst>
                <a:ext uri="{FF2B5EF4-FFF2-40B4-BE49-F238E27FC236}">
                  <a16:creationId xmlns:a16="http://schemas.microsoft.com/office/drawing/2014/main" id="{5EE944C3-7C8C-43F4-BEDA-5D05DA05EB8B}"/>
                </a:ext>
              </a:extLst>
            </p:cNvPr>
            <p:cNvSpPr txBox="1"/>
            <p:nvPr/>
          </p:nvSpPr>
          <p:spPr>
            <a:xfrm>
              <a:off x="7759787" y="101441"/>
              <a:ext cx="428503" cy="321328"/>
            </a:xfrm>
            <a:prstGeom prst="rect">
              <a:avLst/>
            </a:prstGeom>
            <a:noFill/>
          </p:spPr>
          <p:txBody>
            <a:bodyPr wrap="square" rtlCol="0">
              <a:spAutoFit/>
            </a:bodyPr>
            <a:lstStyle/>
            <a:p>
              <a:r>
                <a:rPr lang="en-GB" sz="1400" i="1" dirty="0"/>
                <a:t>xz</a:t>
              </a:r>
            </a:p>
          </p:txBody>
        </p:sp>
        <p:pic>
          <p:nvPicPr>
            <p:cNvPr id="25" name="图片 24" descr="图表&#10;&#10;中度可信度描述已自动生成">
              <a:extLst>
                <a:ext uri="{FF2B5EF4-FFF2-40B4-BE49-F238E27FC236}">
                  <a16:creationId xmlns:a16="http://schemas.microsoft.com/office/drawing/2014/main" id="{DAA3851B-E090-4135-8AE1-BBA0B43C4E63}"/>
                </a:ext>
              </a:extLst>
            </p:cNvPr>
            <p:cNvPicPr>
              <a:picLocks noChangeAspect="1"/>
            </p:cNvPicPr>
            <p:nvPr/>
          </p:nvPicPr>
          <p:blipFill>
            <a:blip r:embed="rId3"/>
            <a:stretch>
              <a:fillRect/>
            </a:stretch>
          </p:blipFill>
          <p:spPr>
            <a:xfrm>
              <a:off x="5295452" y="406411"/>
              <a:ext cx="3119504" cy="945636"/>
            </a:xfrm>
            <a:prstGeom prst="rect">
              <a:avLst/>
            </a:prstGeom>
          </p:spPr>
        </p:pic>
        <p:pic>
          <p:nvPicPr>
            <p:cNvPr id="26" name="图片 25" descr="散点图&#10;&#10;中度可信度描述已自动生成">
              <a:extLst>
                <a:ext uri="{FF2B5EF4-FFF2-40B4-BE49-F238E27FC236}">
                  <a16:creationId xmlns:a16="http://schemas.microsoft.com/office/drawing/2014/main" id="{A3AD9BD8-AF6F-4CC6-BEB7-354F29AAF7ED}"/>
                </a:ext>
              </a:extLst>
            </p:cNvPr>
            <p:cNvPicPr>
              <a:picLocks noChangeAspect="1"/>
            </p:cNvPicPr>
            <p:nvPr/>
          </p:nvPicPr>
          <p:blipFill>
            <a:blip r:embed="rId4"/>
            <a:stretch>
              <a:fillRect/>
            </a:stretch>
          </p:blipFill>
          <p:spPr>
            <a:xfrm>
              <a:off x="4354424" y="409862"/>
              <a:ext cx="988014" cy="887767"/>
            </a:xfrm>
            <a:prstGeom prst="rect">
              <a:avLst/>
            </a:prstGeom>
          </p:spPr>
        </p:pic>
      </p:grpSp>
      <p:sp>
        <p:nvSpPr>
          <p:cNvPr id="29" name="矩形 28">
            <a:extLst>
              <a:ext uri="{FF2B5EF4-FFF2-40B4-BE49-F238E27FC236}">
                <a16:creationId xmlns:a16="http://schemas.microsoft.com/office/drawing/2014/main" id="{DCA87F97-0082-4E11-92D3-B86C1658C08B}"/>
              </a:ext>
            </a:extLst>
          </p:cNvPr>
          <p:cNvSpPr/>
          <p:nvPr/>
        </p:nvSpPr>
        <p:spPr>
          <a:xfrm>
            <a:off x="177321" y="3295891"/>
            <a:ext cx="3707939" cy="2712061"/>
          </a:xfrm>
          <a:prstGeom prst="rect">
            <a:avLst/>
          </a:prstGeom>
          <a:solidFill>
            <a:schemeClr val="accent1">
              <a:lumMod val="60000"/>
              <a:lumOff val="40000"/>
              <a:alpha val="5000"/>
            </a:schemeClr>
          </a:solidFill>
          <a:ln>
            <a:solidFill>
              <a:schemeClr val="accent1">
                <a:shade val="95000"/>
                <a:satMod val="105000"/>
                <a:alpha val="1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nvGrpSpPr>
          <p:cNvPr id="31" name="组合 30">
            <a:extLst>
              <a:ext uri="{FF2B5EF4-FFF2-40B4-BE49-F238E27FC236}">
                <a16:creationId xmlns:a16="http://schemas.microsoft.com/office/drawing/2014/main" id="{70B8134A-996F-415B-B6F7-C22A613BD1D9}"/>
              </a:ext>
            </a:extLst>
          </p:cNvPr>
          <p:cNvGrpSpPr/>
          <p:nvPr/>
        </p:nvGrpSpPr>
        <p:grpSpPr>
          <a:xfrm>
            <a:off x="5081184" y="3301141"/>
            <a:ext cx="4050874" cy="2784004"/>
            <a:chOff x="1747249" y="1765414"/>
            <a:chExt cx="7698503" cy="4545515"/>
          </a:xfrm>
        </p:grpSpPr>
        <p:pic>
          <p:nvPicPr>
            <p:cNvPr id="34" name="图片 33" descr="图表, 折线图&#10;&#10;描述已自动生成">
              <a:extLst>
                <a:ext uri="{FF2B5EF4-FFF2-40B4-BE49-F238E27FC236}">
                  <a16:creationId xmlns:a16="http://schemas.microsoft.com/office/drawing/2014/main" id="{9AF73CDC-BE01-49A5-A417-3C38CCE4C571}"/>
                </a:ext>
              </a:extLst>
            </p:cNvPr>
            <p:cNvPicPr>
              <a:picLocks noChangeAspect="1"/>
            </p:cNvPicPr>
            <p:nvPr/>
          </p:nvPicPr>
          <p:blipFill>
            <a:blip r:embed="rId5"/>
            <a:stretch>
              <a:fillRect/>
            </a:stretch>
          </p:blipFill>
          <p:spPr>
            <a:xfrm>
              <a:off x="1747249" y="1765414"/>
              <a:ext cx="7242048" cy="4505833"/>
            </a:xfrm>
            <a:prstGeom prst="rect">
              <a:avLst/>
            </a:prstGeom>
          </p:spPr>
        </p:pic>
        <p:sp>
          <p:nvSpPr>
            <p:cNvPr id="33" name="文本框 32">
              <a:extLst>
                <a:ext uri="{FF2B5EF4-FFF2-40B4-BE49-F238E27FC236}">
                  <a16:creationId xmlns:a16="http://schemas.microsoft.com/office/drawing/2014/main" id="{29E140BB-B12F-4CB1-904B-AF32B4A651A2}"/>
                </a:ext>
              </a:extLst>
            </p:cNvPr>
            <p:cNvSpPr txBox="1"/>
            <p:nvPr/>
          </p:nvSpPr>
          <p:spPr>
            <a:xfrm>
              <a:off x="7488936" y="6003152"/>
              <a:ext cx="1956816" cy="307777"/>
            </a:xfrm>
            <a:prstGeom prst="rect">
              <a:avLst/>
            </a:prstGeom>
            <a:noFill/>
          </p:spPr>
          <p:txBody>
            <a:bodyPr wrap="square" rtlCol="0">
              <a:spAutoFit/>
            </a:bodyPr>
            <a:lstStyle/>
            <a:p>
              <a:endParaRPr lang="en-GB" sz="1400" dirty="0"/>
            </a:p>
          </p:txBody>
        </p:sp>
      </p:grpSp>
      <p:sp>
        <p:nvSpPr>
          <p:cNvPr id="38" name="箭头: 右 37">
            <a:extLst>
              <a:ext uri="{FF2B5EF4-FFF2-40B4-BE49-F238E27FC236}">
                <a16:creationId xmlns:a16="http://schemas.microsoft.com/office/drawing/2014/main" id="{25028F16-A24E-467C-B700-FB7F2E39F890}"/>
              </a:ext>
            </a:extLst>
          </p:cNvPr>
          <p:cNvSpPr/>
          <p:nvPr/>
        </p:nvSpPr>
        <p:spPr>
          <a:xfrm>
            <a:off x="4141343" y="4447415"/>
            <a:ext cx="688896" cy="362710"/>
          </a:xfrm>
          <a:prstGeom prst="rightArrow">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5608748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a:extLst>
              <a:ext uri="{FF2B5EF4-FFF2-40B4-BE49-F238E27FC236}">
                <a16:creationId xmlns:a16="http://schemas.microsoft.com/office/drawing/2014/main" id="{FBA6D4B0-DEB0-4E2A-BF27-05285B6B38C7}"/>
              </a:ext>
            </a:extLst>
          </p:cNvPr>
          <p:cNvSpPr txBox="1"/>
          <p:nvPr/>
        </p:nvSpPr>
        <p:spPr>
          <a:xfrm>
            <a:off x="668214" y="1519138"/>
            <a:ext cx="7438294" cy="5632311"/>
          </a:xfrm>
          <a:prstGeom prst="rect">
            <a:avLst/>
          </a:prstGeom>
          <a:noFill/>
        </p:spPr>
        <p:txBody>
          <a:bodyPr wrap="square" rtlCol="0">
            <a:spAutoFit/>
          </a:bodyPr>
          <a:lstStyle/>
          <a:p>
            <a:pPr marL="285750" indent="-285750">
              <a:buFont typeface="Arial" panose="020B0604020202020204" pitchFamily="34" charset="0"/>
              <a:buChar char="•"/>
            </a:pPr>
            <a:r>
              <a:rPr lang="en-GB" sz="3200" dirty="0"/>
              <a:t>Describe free energy surface (FES)</a:t>
            </a:r>
          </a:p>
          <a:p>
            <a:pPr marL="285750" indent="-285750">
              <a:buFont typeface="Arial" panose="020B0604020202020204" pitchFamily="34" charset="0"/>
              <a:buChar char="•"/>
            </a:pPr>
            <a:endParaRPr lang="en-GB" sz="2800" dirty="0"/>
          </a:p>
          <a:p>
            <a:pPr marL="800100" lvl="1" indent="-342900">
              <a:buFont typeface="Wingdings" panose="05000000000000000000" pitchFamily="2" charset="2"/>
              <a:buChar char="ü"/>
            </a:pPr>
            <a:r>
              <a:rPr lang="en-GB" sz="2400" dirty="0"/>
              <a:t>Multidimensional Neural Network model </a:t>
            </a:r>
          </a:p>
          <a:p>
            <a:pPr marL="285750" indent="-285750">
              <a:buFont typeface="Arial" panose="020B0604020202020204" pitchFamily="34" charset="0"/>
              <a:buChar char="•"/>
            </a:pPr>
            <a:endParaRPr lang="en-GB" sz="2800" dirty="0"/>
          </a:p>
          <a:p>
            <a:endParaRPr lang="en-GB" sz="2800" dirty="0"/>
          </a:p>
          <a:p>
            <a:pPr marL="457200" indent="-457200">
              <a:buFont typeface="Wingdings" panose="05000000000000000000" pitchFamily="2" charset="2"/>
              <a:buChar char="v"/>
            </a:pPr>
            <a:r>
              <a:rPr lang="en-GB" sz="3200" dirty="0"/>
              <a:t>Towards conditional sampling</a:t>
            </a:r>
          </a:p>
          <a:p>
            <a:pPr marL="285750" indent="-285750">
              <a:buFont typeface="Arial" panose="020B0604020202020204" pitchFamily="34" charset="0"/>
              <a:buChar char="•"/>
            </a:pPr>
            <a:endParaRPr lang="en-GB" sz="2800" dirty="0"/>
          </a:p>
          <a:p>
            <a:pPr marL="914400" lvl="1" indent="-457200">
              <a:buFont typeface="Wingdings" panose="05000000000000000000" pitchFamily="2" charset="2"/>
              <a:buChar char="v"/>
            </a:pPr>
            <a:r>
              <a:rPr lang="en-GB" sz="2400" dirty="0"/>
              <a:t>Stylized Wasserstein Generative Adversarial Network (WGAN)</a:t>
            </a:r>
          </a:p>
          <a:p>
            <a:pPr marL="742950" lvl="1" indent="-285750">
              <a:buFont typeface="Arial" panose="020B0604020202020204" pitchFamily="34" charset="0"/>
              <a:buChar char="•"/>
            </a:pPr>
            <a:endParaRPr lang="en-GB" sz="2800" dirty="0"/>
          </a:p>
          <a:p>
            <a:pPr marL="742950" lvl="1" indent="-285750">
              <a:buFont typeface="Arial" panose="020B0604020202020204" pitchFamily="34" charset="0"/>
              <a:buChar char="•"/>
            </a:pPr>
            <a:endParaRPr lang="en-GB" sz="2800" dirty="0"/>
          </a:p>
          <a:p>
            <a:pPr marL="285750" indent="-285750">
              <a:buFont typeface="Arial" panose="020B0604020202020204" pitchFamily="34" charset="0"/>
              <a:buChar char="•"/>
            </a:pPr>
            <a:endParaRPr lang="en-GB" sz="2800" dirty="0"/>
          </a:p>
          <a:p>
            <a:pPr marL="285750" indent="-285750">
              <a:buFont typeface="Arial" panose="020B0604020202020204" pitchFamily="34" charset="0"/>
              <a:buChar char="•"/>
            </a:pPr>
            <a:endParaRPr lang="en-GB" sz="2800" dirty="0"/>
          </a:p>
        </p:txBody>
      </p:sp>
    </p:spTree>
    <p:extLst>
      <p:ext uri="{BB962C8B-B14F-4D97-AF65-F5344CB8AC3E}">
        <p14:creationId xmlns:p14="http://schemas.microsoft.com/office/powerpoint/2010/main" val="16275146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7EEA4AB2-0C48-4172-B68D-10D4CB948728}"/>
              </a:ext>
            </a:extLst>
          </p:cNvPr>
          <p:cNvSpPr txBox="1"/>
          <p:nvPr/>
        </p:nvSpPr>
        <p:spPr>
          <a:xfrm>
            <a:off x="302397" y="1097015"/>
            <a:ext cx="6739128" cy="523220"/>
          </a:xfrm>
          <a:prstGeom prst="rect">
            <a:avLst/>
          </a:prstGeom>
          <a:noFill/>
        </p:spPr>
        <p:txBody>
          <a:bodyPr wrap="square">
            <a:spAutoFit/>
          </a:bodyPr>
          <a:lstStyle/>
          <a:p>
            <a:pPr marL="457200" indent="-457200">
              <a:buFont typeface="Wingdings" panose="05000000000000000000" pitchFamily="2" charset="2"/>
              <a:buChar char="v"/>
            </a:pPr>
            <a:r>
              <a:rPr lang="en-US" sz="2800" dirty="0">
                <a:solidFill>
                  <a:schemeClr val="tx1"/>
                </a:solidFill>
              </a:rPr>
              <a:t>Conditional Sampling</a:t>
            </a:r>
            <a:endParaRPr lang="en-US" sz="2000" dirty="0"/>
          </a:p>
        </p:txBody>
      </p:sp>
      <p:sp>
        <p:nvSpPr>
          <p:cNvPr id="9" name="文本框 8">
            <a:extLst>
              <a:ext uri="{FF2B5EF4-FFF2-40B4-BE49-F238E27FC236}">
                <a16:creationId xmlns:a16="http://schemas.microsoft.com/office/drawing/2014/main" id="{FE34BEA6-B40F-4213-9524-CF8327712632}"/>
              </a:ext>
            </a:extLst>
          </p:cNvPr>
          <p:cNvSpPr txBox="1"/>
          <p:nvPr/>
        </p:nvSpPr>
        <p:spPr>
          <a:xfrm>
            <a:off x="870513" y="1589299"/>
            <a:ext cx="7309228" cy="646331"/>
          </a:xfrm>
          <a:prstGeom prst="rect">
            <a:avLst/>
          </a:prstGeom>
          <a:noFill/>
        </p:spPr>
        <p:txBody>
          <a:bodyPr wrap="square">
            <a:spAutoFit/>
          </a:bodyPr>
          <a:lstStyle/>
          <a:p>
            <a:pPr marL="342900" indent="-342900">
              <a:buFont typeface="Arial" panose="020B0604020202020204" pitchFamily="34" charset="0"/>
              <a:buChar char="•"/>
            </a:pPr>
            <a:r>
              <a:rPr lang="en-US" sz="1800" dirty="0"/>
              <a:t>A conditional generative model is going to generate the valid molecular configurations (</a:t>
            </a:r>
            <a:r>
              <a:rPr lang="en-US" sz="1800" dirty="0" err="1"/>
              <a:t>xyz</a:t>
            </a:r>
            <a:r>
              <a:rPr lang="en-US" sz="1800" dirty="0"/>
              <a:t>) based on the condition</a:t>
            </a:r>
          </a:p>
        </p:txBody>
      </p:sp>
      <p:grpSp>
        <p:nvGrpSpPr>
          <p:cNvPr id="26" name="组合 25">
            <a:extLst>
              <a:ext uri="{FF2B5EF4-FFF2-40B4-BE49-F238E27FC236}">
                <a16:creationId xmlns:a16="http://schemas.microsoft.com/office/drawing/2014/main" id="{68413F2D-1017-42A8-B678-2DC31EB28938}"/>
              </a:ext>
            </a:extLst>
          </p:cNvPr>
          <p:cNvGrpSpPr/>
          <p:nvPr/>
        </p:nvGrpSpPr>
        <p:grpSpPr>
          <a:xfrm>
            <a:off x="302397" y="4128341"/>
            <a:ext cx="3707939" cy="2273874"/>
            <a:chOff x="177321" y="3289311"/>
            <a:chExt cx="3707939" cy="2718642"/>
          </a:xfrm>
        </p:grpSpPr>
        <p:pic>
          <p:nvPicPr>
            <p:cNvPr id="13" name="图片 12" descr="图表, 折线图&#10;&#10;描述已自动生成">
              <a:extLst>
                <a:ext uri="{FF2B5EF4-FFF2-40B4-BE49-F238E27FC236}">
                  <a16:creationId xmlns:a16="http://schemas.microsoft.com/office/drawing/2014/main" id="{00FAF9DE-0D12-415A-ABF7-C7C62389050F}"/>
                </a:ext>
              </a:extLst>
            </p:cNvPr>
            <p:cNvPicPr>
              <a:picLocks noChangeAspect="1"/>
            </p:cNvPicPr>
            <p:nvPr/>
          </p:nvPicPr>
          <p:blipFill>
            <a:blip r:embed="rId2"/>
            <a:stretch>
              <a:fillRect/>
            </a:stretch>
          </p:blipFill>
          <p:spPr>
            <a:xfrm>
              <a:off x="745437" y="4527198"/>
              <a:ext cx="2265916" cy="1480754"/>
            </a:xfrm>
            <a:prstGeom prst="rect">
              <a:avLst/>
            </a:prstGeom>
          </p:spPr>
        </p:pic>
        <p:grpSp>
          <p:nvGrpSpPr>
            <p:cNvPr id="14" name="组合 13">
              <a:extLst>
                <a:ext uri="{FF2B5EF4-FFF2-40B4-BE49-F238E27FC236}">
                  <a16:creationId xmlns:a16="http://schemas.microsoft.com/office/drawing/2014/main" id="{81D7D876-69F9-49E9-BE33-EB8CBB91E9A1}"/>
                </a:ext>
              </a:extLst>
            </p:cNvPr>
            <p:cNvGrpSpPr/>
            <p:nvPr/>
          </p:nvGrpSpPr>
          <p:grpSpPr>
            <a:xfrm>
              <a:off x="272571" y="3289311"/>
              <a:ext cx="3435369" cy="1158104"/>
              <a:chOff x="4354424" y="88534"/>
              <a:chExt cx="4060531" cy="1263513"/>
            </a:xfrm>
          </p:grpSpPr>
          <p:sp>
            <p:nvSpPr>
              <p:cNvPr id="15" name="文本框 14">
                <a:extLst>
                  <a:ext uri="{FF2B5EF4-FFF2-40B4-BE49-F238E27FC236}">
                    <a16:creationId xmlns:a16="http://schemas.microsoft.com/office/drawing/2014/main" id="{463FAC9E-1BBB-4F20-B5AA-2BC9406BB5AE}"/>
                  </a:ext>
                </a:extLst>
              </p:cNvPr>
              <p:cNvSpPr txBox="1"/>
              <p:nvPr/>
            </p:nvSpPr>
            <p:spPr>
              <a:xfrm>
                <a:off x="6755995" y="95713"/>
                <a:ext cx="428503" cy="321328"/>
              </a:xfrm>
              <a:prstGeom prst="rect">
                <a:avLst/>
              </a:prstGeom>
              <a:noFill/>
            </p:spPr>
            <p:txBody>
              <a:bodyPr wrap="square" rtlCol="0">
                <a:spAutoFit/>
              </a:bodyPr>
              <a:lstStyle/>
              <a:p>
                <a:r>
                  <a:rPr lang="en-GB" sz="1400" i="1" dirty="0"/>
                  <a:t>yz</a:t>
                </a:r>
              </a:p>
            </p:txBody>
          </p:sp>
          <p:sp>
            <p:nvSpPr>
              <p:cNvPr id="16" name="文本框 15">
                <a:extLst>
                  <a:ext uri="{FF2B5EF4-FFF2-40B4-BE49-F238E27FC236}">
                    <a16:creationId xmlns:a16="http://schemas.microsoft.com/office/drawing/2014/main" id="{9290CC43-37CE-4220-98F7-FEE83E0B4DFE}"/>
                  </a:ext>
                </a:extLst>
              </p:cNvPr>
              <p:cNvSpPr txBox="1"/>
              <p:nvPr/>
            </p:nvSpPr>
            <p:spPr>
              <a:xfrm>
                <a:off x="5696243" y="94255"/>
                <a:ext cx="528693" cy="321328"/>
              </a:xfrm>
              <a:prstGeom prst="rect">
                <a:avLst/>
              </a:prstGeom>
              <a:noFill/>
            </p:spPr>
            <p:txBody>
              <a:bodyPr wrap="square" rtlCol="0">
                <a:spAutoFit/>
              </a:bodyPr>
              <a:lstStyle/>
              <a:p>
                <a:r>
                  <a:rPr lang="en-GB" sz="1400" i="1" dirty="0"/>
                  <a:t>xy</a:t>
                </a:r>
              </a:p>
            </p:txBody>
          </p:sp>
          <p:sp>
            <p:nvSpPr>
              <p:cNvPr id="17" name="文本框 16">
                <a:extLst>
                  <a:ext uri="{FF2B5EF4-FFF2-40B4-BE49-F238E27FC236}">
                    <a16:creationId xmlns:a16="http://schemas.microsoft.com/office/drawing/2014/main" id="{3B57A9B6-EA0C-48DB-A395-CB4B11061C36}"/>
                  </a:ext>
                </a:extLst>
              </p:cNvPr>
              <p:cNvSpPr txBox="1"/>
              <p:nvPr/>
            </p:nvSpPr>
            <p:spPr>
              <a:xfrm>
                <a:off x="4633461" y="88534"/>
                <a:ext cx="708258" cy="321328"/>
              </a:xfrm>
              <a:prstGeom prst="rect">
                <a:avLst/>
              </a:prstGeom>
              <a:noFill/>
            </p:spPr>
            <p:txBody>
              <a:bodyPr wrap="square" rtlCol="0">
                <a:spAutoFit/>
              </a:bodyPr>
              <a:lstStyle/>
              <a:p>
                <a:r>
                  <a:rPr lang="en-GB" sz="1400" i="1" dirty="0"/>
                  <a:t>xyz</a:t>
                </a:r>
              </a:p>
            </p:txBody>
          </p:sp>
          <p:sp>
            <p:nvSpPr>
              <p:cNvPr id="18" name="文本框 17">
                <a:extLst>
                  <a:ext uri="{FF2B5EF4-FFF2-40B4-BE49-F238E27FC236}">
                    <a16:creationId xmlns:a16="http://schemas.microsoft.com/office/drawing/2014/main" id="{22D682C9-7ACE-439E-B15C-3569E7FC6CFE}"/>
                  </a:ext>
                </a:extLst>
              </p:cNvPr>
              <p:cNvSpPr txBox="1"/>
              <p:nvPr/>
            </p:nvSpPr>
            <p:spPr>
              <a:xfrm>
                <a:off x="7759787" y="101441"/>
                <a:ext cx="428503" cy="321328"/>
              </a:xfrm>
              <a:prstGeom prst="rect">
                <a:avLst/>
              </a:prstGeom>
              <a:noFill/>
            </p:spPr>
            <p:txBody>
              <a:bodyPr wrap="square" rtlCol="0">
                <a:spAutoFit/>
              </a:bodyPr>
              <a:lstStyle/>
              <a:p>
                <a:r>
                  <a:rPr lang="en-GB" sz="1400" i="1" dirty="0"/>
                  <a:t>xz</a:t>
                </a:r>
              </a:p>
            </p:txBody>
          </p:sp>
          <p:pic>
            <p:nvPicPr>
              <p:cNvPr id="19" name="图片 18" descr="图表&#10;&#10;中度可信度描述已自动生成">
                <a:extLst>
                  <a:ext uri="{FF2B5EF4-FFF2-40B4-BE49-F238E27FC236}">
                    <a16:creationId xmlns:a16="http://schemas.microsoft.com/office/drawing/2014/main" id="{F821B97D-58B5-4286-A1E0-94618488E7F6}"/>
                  </a:ext>
                </a:extLst>
              </p:cNvPr>
              <p:cNvPicPr>
                <a:picLocks noChangeAspect="1"/>
              </p:cNvPicPr>
              <p:nvPr/>
            </p:nvPicPr>
            <p:blipFill>
              <a:blip r:embed="rId3"/>
              <a:stretch>
                <a:fillRect/>
              </a:stretch>
            </p:blipFill>
            <p:spPr>
              <a:xfrm>
                <a:off x="5295451" y="406411"/>
                <a:ext cx="3119504" cy="945636"/>
              </a:xfrm>
              <a:prstGeom prst="rect">
                <a:avLst/>
              </a:prstGeom>
            </p:spPr>
          </p:pic>
          <p:pic>
            <p:nvPicPr>
              <p:cNvPr id="20" name="图片 19" descr="散点图&#10;&#10;中度可信度描述已自动生成">
                <a:extLst>
                  <a:ext uri="{FF2B5EF4-FFF2-40B4-BE49-F238E27FC236}">
                    <a16:creationId xmlns:a16="http://schemas.microsoft.com/office/drawing/2014/main" id="{72C336AF-B3F4-4CDA-96DD-A4ED17C9AFB5}"/>
                  </a:ext>
                </a:extLst>
              </p:cNvPr>
              <p:cNvPicPr>
                <a:picLocks noChangeAspect="1"/>
              </p:cNvPicPr>
              <p:nvPr/>
            </p:nvPicPr>
            <p:blipFill>
              <a:blip r:embed="rId4"/>
              <a:stretch>
                <a:fillRect/>
              </a:stretch>
            </p:blipFill>
            <p:spPr>
              <a:xfrm>
                <a:off x="4354424" y="409862"/>
                <a:ext cx="988015" cy="887767"/>
              </a:xfrm>
              <a:prstGeom prst="rect">
                <a:avLst/>
              </a:prstGeom>
            </p:spPr>
          </p:pic>
        </p:grpSp>
        <p:sp>
          <p:nvSpPr>
            <p:cNvPr id="21" name="矩形 20">
              <a:extLst>
                <a:ext uri="{FF2B5EF4-FFF2-40B4-BE49-F238E27FC236}">
                  <a16:creationId xmlns:a16="http://schemas.microsoft.com/office/drawing/2014/main" id="{DDE6ABC8-54FE-41DA-8ADB-99C6328B2D18}"/>
                </a:ext>
              </a:extLst>
            </p:cNvPr>
            <p:cNvSpPr/>
            <p:nvPr/>
          </p:nvSpPr>
          <p:spPr>
            <a:xfrm>
              <a:off x="177321" y="3295892"/>
              <a:ext cx="3707939" cy="2712061"/>
            </a:xfrm>
            <a:prstGeom prst="rect">
              <a:avLst/>
            </a:prstGeom>
            <a:solidFill>
              <a:schemeClr val="accent1">
                <a:lumMod val="60000"/>
                <a:lumOff val="40000"/>
                <a:alpha val="5000"/>
              </a:schemeClr>
            </a:solidFill>
            <a:ln>
              <a:solidFill>
                <a:schemeClr val="accent1">
                  <a:shade val="95000"/>
                  <a:satMod val="105000"/>
                  <a:alpha val="1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grpSp>
      <p:grpSp>
        <p:nvGrpSpPr>
          <p:cNvPr id="22" name="组合 21">
            <a:extLst>
              <a:ext uri="{FF2B5EF4-FFF2-40B4-BE49-F238E27FC236}">
                <a16:creationId xmlns:a16="http://schemas.microsoft.com/office/drawing/2014/main" id="{14CB09D8-4EDE-4C08-831F-F18A3E4DE9F3}"/>
              </a:ext>
            </a:extLst>
          </p:cNvPr>
          <p:cNvGrpSpPr/>
          <p:nvPr/>
        </p:nvGrpSpPr>
        <p:grpSpPr>
          <a:xfrm>
            <a:off x="302396" y="2259152"/>
            <a:ext cx="3917179" cy="1907658"/>
            <a:chOff x="1747249" y="1765414"/>
            <a:chExt cx="7698503" cy="4545515"/>
          </a:xfrm>
        </p:grpSpPr>
        <p:pic>
          <p:nvPicPr>
            <p:cNvPr id="23" name="图片 22" descr="图表, 折线图&#10;&#10;描述已自动生成">
              <a:extLst>
                <a:ext uri="{FF2B5EF4-FFF2-40B4-BE49-F238E27FC236}">
                  <a16:creationId xmlns:a16="http://schemas.microsoft.com/office/drawing/2014/main" id="{78F8622A-004C-432D-AABC-D84084652AD9}"/>
                </a:ext>
              </a:extLst>
            </p:cNvPr>
            <p:cNvPicPr>
              <a:picLocks noChangeAspect="1"/>
            </p:cNvPicPr>
            <p:nvPr/>
          </p:nvPicPr>
          <p:blipFill>
            <a:blip r:embed="rId5"/>
            <a:stretch>
              <a:fillRect/>
            </a:stretch>
          </p:blipFill>
          <p:spPr>
            <a:xfrm>
              <a:off x="1747249" y="1765414"/>
              <a:ext cx="7242048" cy="4505833"/>
            </a:xfrm>
            <a:prstGeom prst="rect">
              <a:avLst/>
            </a:prstGeom>
          </p:spPr>
        </p:pic>
        <p:sp>
          <p:nvSpPr>
            <p:cNvPr id="24" name="文本框 23">
              <a:extLst>
                <a:ext uri="{FF2B5EF4-FFF2-40B4-BE49-F238E27FC236}">
                  <a16:creationId xmlns:a16="http://schemas.microsoft.com/office/drawing/2014/main" id="{C31F426D-2724-4AA7-91DF-3BD6F8C4A06A}"/>
                </a:ext>
              </a:extLst>
            </p:cNvPr>
            <p:cNvSpPr txBox="1"/>
            <p:nvPr/>
          </p:nvSpPr>
          <p:spPr>
            <a:xfrm>
              <a:off x="7488936" y="6003152"/>
              <a:ext cx="1956816" cy="307777"/>
            </a:xfrm>
            <a:prstGeom prst="rect">
              <a:avLst/>
            </a:prstGeom>
            <a:noFill/>
          </p:spPr>
          <p:txBody>
            <a:bodyPr wrap="square" rtlCol="0">
              <a:spAutoFit/>
            </a:bodyPr>
            <a:lstStyle/>
            <a:p>
              <a:endParaRPr lang="en-GB" sz="1400" dirty="0"/>
            </a:p>
          </p:txBody>
        </p:sp>
      </p:grpSp>
      <p:sp>
        <p:nvSpPr>
          <p:cNvPr id="25" name="箭头: 右 24">
            <a:extLst>
              <a:ext uri="{FF2B5EF4-FFF2-40B4-BE49-F238E27FC236}">
                <a16:creationId xmlns:a16="http://schemas.microsoft.com/office/drawing/2014/main" id="{BBC50F1A-C7D4-47DF-A129-2CDB0F5D2DE3}"/>
              </a:ext>
            </a:extLst>
          </p:cNvPr>
          <p:cNvSpPr/>
          <p:nvPr/>
        </p:nvSpPr>
        <p:spPr>
          <a:xfrm>
            <a:off x="4344338" y="3753211"/>
            <a:ext cx="1342081" cy="770047"/>
          </a:xfrm>
          <a:prstGeom prst="rightArrow">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GB"/>
          </a:p>
        </p:txBody>
      </p:sp>
      <p:pic>
        <p:nvPicPr>
          <p:cNvPr id="27" name="图片 26" descr="散点图&#10;&#10;中度可信度描述已自动生成">
            <a:extLst>
              <a:ext uri="{FF2B5EF4-FFF2-40B4-BE49-F238E27FC236}">
                <a16:creationId xmlns:a16="http://schemas.microsoft.com/office/drawing/2014/main" id="{61900019-15F7-4DF9-A6FD-BCCA34F935E2}"/>
              </a:ext>
            </a:extLst>
          </p:cNvPr>
          <p:cNvPicPr>
            <a:picLocks noChangeAspect="1"/>
          </p:cNvPicPr>
          <p:nvPr/>
        </p:nvPicPr>
        <p:blipFill>
          <a:blip r:embed="rId4"/>
          <a:stretch>
            <a:fillRect/>
          </a:stretch>
        </p:blipFill>
        <p:spPr>
          <a:xfrm>
            <a:off x="5878187" y="2981555"/>
            <a:ext cx="2870070" cy="2539907"/>
          </a:xfrm>
          <a:prstGeom prst="rect">
            <a:avLst/>
          </a:prstGeom>
        </p:spPr>
      </p:pic>
      <p:sp>
        <p:nvSpPr>
          <p:cNvPr id="28" name="文本框 27">
            <a:extLst>
              <a:ext uri="{FF2B5EF4-FFF2-40B4-BE49-F238E27FC236}">
                <a16:creationId xmlns:a16="http://schemas.microsoft.com/office/drawing/2014/main" id="{E93BABCA-3E34-4B8A-9086-497C3E37D577}"/>
              </a:ext>
            </a:extLst>
          </p:cNvPr>
          <p:cNvSpPr txBox="1"/>
          <p:nvPr/>
        </p:nvSpPr>
        <p:spPr>
          <a:xfrm>
            <a:off x="6810374" y="2552874"/>
            <a:ext cx="1247775" cy="369332"/>
          </a:xfrm>
          <a:prstGeom prst="rect">
            <a:avLst/>
          </a:prstGeom>
          <a:noFill/>
        </p:spPr>
        <p:txBody>
          <a:bodyPr wrap="square" rtlCol="0">
            <a:spAutoFit/>
          </a:bodyPr>
          <a:lstStyle/>
          <a:p>
            <a:r>
              <a:rPr lang="en-GB" dirty="0"/>
              <a:t>new xyz</a:t>
            </a:r>
          </a:p>
        </p:txBody>
      </p:sp>
    </p:spTree>
    <p:extLst>
      <p:ext uri="{BB962C8B-B14F-4D97-AF65-F5344CB8AC3E}">
        <p14:creationId xmlns:p14="http://schemas.microsoft.com/office/powerpoint/2010/main" val="21797544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FA5F3512-4EBF-4873-AB85-5F2EBB6DA263}"/>
              </a:ext>
            </a:extLst>
          </p:cNvPr>
          <p:cNvSpPr txBox="1"/>
          <p:nvPr/>
        </p:nvSpPr>
        <p:spPr>
          <a:xfrm>
            <a:off x="302397" y="1097015"/>
            <a:ext cx="6739128" cy="830997"/>
          </a:xfrm>
          <a:prstGeom prst="rect">
            <a:avLst/>
          </a:prstGeom>
          <a:noFill/>
        </p:spPr>
        <p:txBody>
          <a:bodyPr wrap="square">
            <a:spAutoFit/>
          </a:bodyPr>
          <a:lstStyle/>
          <a:p>
            <a:pPr marL="457200" indent="-457200">
              <a:buFont typeface="Wingdings" panose="05000000000000000000" pitchFamily="2" charset="2"/>
              <a:buChar char="v"/>
            </a:pPr>
            <a:r>
              <a:rPr lang="en-US" sz="2800" dirty="0">
                <a:solidFill>
                  <a:schemeClr val="tx1"/>
                </a:solidFill>
              </a:rPr>
              <a:t>Conditional Sampling</a:t>
            </a:r>
          </a:p>
          <a:p>
            <a:pPr marL="800100" lvl="1" indent="-342900">
              <a:buFont typeface="Wingdings" panose="05000000000000000000" pitchFamily="2" charset="2"/>
              <a:buChar char="v"/>
            </a:pPr>
            <a:endParaRPr lang="en-US" sz="2000" dirty="0"/>
          </a:p>
        </p:txBody>
      </p:sp>
      <p:sp>
        <p:nvSpPr>
          <p:cNvPr id="8" name="文本框 7">
            <a:extLst>
              <a:ext uri="{FF2B5EF4-FFF2-40B4-BE49-F238E27FC236}">
                <a16:creationId xmlns:a16="http://schemas.microsoft.com/office/drawing/2014/main" id="{D5F9B313-CC49-41FF-9665-C06DC2338CA5}"/>
              </a:ext>
            </a:extLst>
          </p:cNvPr>
          <p:cNvSpPr txBox="1"/>
          <p:nvPr/>
        </p:nvSpPr>
        <p:spPr>
          <a:xfrm>
            <a:off x="860987" y="1710605"/>
            <a:ext cx="7524061" cy="1200329"/>
          </a:xfrm>
          <a:prstGeom prst="rect">
            <a:avLst/>
          </a:prstGeom>
          <a:noFill/>
        </p:spPr>
        <p:txBody>
          <a:bodyPr wrap="square">
            <a:spAutoFit/>
          </a:bodyPr>
          <a:lstStyle/>
          <a:p>
            <a:pPr marL="342900" indent="-342900">
              <a:buFont typeface="Arial" panose="020B0604020202020204" pitchFamily="34" charset="0"/>
              <a:buChar char="•"/>
            </a:pPr>
            <a:r>
              <a:rPr lang="en-US" sz="1800" dirty="0"/>
              <a:t>At every temperature T, because of vibration it’s configuration (</a:t>
            </a:r>
            <a:r>
              <a:rPr lang="en-US" sz="1800" dirty="0" err="1"/>
              <a:t>xyz</a:t>
            </a:r>
            <a:r>
              <a:rPr lang="en-US" sz="1800" dirty="0"/>
              <a:t>) follows a certain distribution.</a:t>
            </a:r>
            <a:r>
              <a:rPr lang="en-US" dirty="0"/>
              <a:t> We want to generate such valid configurations based on certain conditions we have. </a:t>
            </a:r>
          </a:p>
          <a:p>
            <a:endParaRPr lang="en-US" dirty="0"/>
          </a:p>
        </p:txBody>
      </p:sp>
      <p:sp>
        <p:nvSpPr>
          <p:cNvPr id="10" name="文本框 9">
            <a:extLst>
              <a:ext uri="{FF2B5EF4-FFF2-40B4-BE49-F238E27FC236}">
                <a16:creationId xmlns:a16="http://schemas.microsoft.com/office/drawing/2014/main" id="{D6B62100-22D5-4DFA-BF1E-72DF90909001}"/>
              </a:ext>
            </a:extLst>
          </p:cNvPr>
          <p:cNvSpPr txBox="1"/>
          <p:nvPr/>
        </p:nvSpPr>
        <p:spPr>
          <a:xfrm>
            <a:off x="302397" y="2935692"/>
            <a:ext cx="4572000" cy="523220"/>
          </a:xfrm>
          <a:prstGeom prst="rect">
            <a:avLst/>
          </a:prstGeom>
          <a:noFill/>
        </p:spPr>
        <p:txBody>
          <a:bodyPr wrap="square">
            <a:spAutoFit/>
          </a:bodyPr>
          <a:lstStyle/>
          <a:p>
            <a:pPr marL="457200" indent="-457200">
              <a:buFont typeface="Wingdings" panose="05000000000000000000" pitchFamily="2" charset="2"/>
              <a:buChar char="v"/>
            </a:pPr>
            <a:r>
              <a:rPr lang="en-US" sz="2800" dirty="0">
                <a:solidFill>
                  <a:schemeClr val="tx1"/>
                </a:solidFill>
              </a:rPr>
              <a:t>Why it is super difficult?</a:t>
            </a:r>
          </a:p>
        </p:txBody>
      </p:sp>
      <p:sp>
        <p:nvSpPr>
          <p:cNvPr id="12" name="文本框 11">
            <a:extLst>
              <a:ext uri="{FF2B5EF4-FFF2-40B4-BE49-F238E27FC236}">
                <a16:creationId xmlns:a16="http://schemas.microsoft.com/office/drawing/2014/main" id="{6FFA6615-D782-4344-9059-AB9ABA2646EA}"/>
              </a:ext>
            </a:extLst>
          </p:cNvPr>
          <p:cNvSpPr txBox="1"/>
          <p:nvPr/>
        </p:nvSpPr>
        <p:spPr>
          <a:xfrm>
            <a:off x="860987" y="3647734"/>
            <a:ext cx="7454338" cy="2862322"/>
          </a:xfrm>
          <a:prstGeom prst="rect">
            <a:avLst/>
          </a:prstGeom>
          <a:noFill/>
        </p:spPr>
        <p:txBody>
          <a:bodyPr wrap="square">
            <a:spAutoFit/>
          </a:bodyPr>
          <a:lstStyle/>
          <a:p>
            <a:pPr marL="285750" indent="-285750">
              <a:buFont typeface="Arial" panose="020B0604020202020204" pitchFamily="34" charset="0"/>
              <a:buChar char="•"/>
            </a:pPr>
            <a:r>
              <a:rPr lang="en-US" sz="1800" dirty="0"/>
              <a:t>Entropy</a:t>
            </a:r>
          </a:p>
          <a:p>
            <a:pPr marL="742950" lvl="1" indent="-285750">
              <a:buFont typeface="Arial" panose="020B0604020202020204" pitchFamily="34" charset="0"/>
              <a:buChar char="•"/>
            </a:pPr>
            <a:r>
              <a:rPr lang="en-US" dirty="0"/>
              <a:t>Although we build a good discriminative model for FES the model will be valid</a:t>
            </a:r>
            <a:r>
              <a:rPr lang="en-US" b="1" dirty="0"/>
              <a:t> near </a:t>
            </a:r>
            <a:r>
              <a:rPr lang="en-US" dirty="0"/>
              <a:t>the simulated data</a:t>
            </a:r>
          </a:p>
          <a:p>
            <a:pPr marL="285750" indent="-285750">
              <a:buFont typeface="Arial" panose="020B0604020202020204" pitchFamily="34" charset="0"/>
              <a:buChar char="•"/>
            </a:pPr>
            <a:r>
              <a:rPr lang="en-US" dirty="0"/>
              <a:t>Data</a:t>
            </a:r>
          </a:p>
          <a:p>
            <a:pPr marL="742950" lvl="1" indent="-285750">
              <a:buFont typeface="Arial" panose="020B0604020202020204" pitchFamily="34" charset="0"/>
              <a:buChar char="•"/>
            </a:pPr>
            <a:r>
              <a:rPr lang="en-US" dirty="0"/>
              <a:t>We don’t know what is enough</a:t>
            </a:r>
          </a:p>
          <a:p>
            <a:pPr lvl="1"/>
            <a:endParaRPr lang="en-US" dirty="0"/>
          </a:p>
          <a:p>
            <a:pPr marL="285750" indent="-285750">
              <a:buFont typeface="Arial" panose="020B0604020202020204" pitchFamily="34" charset="0"/>
              <a:buChar char="•"/>
            </a:pPr>
            <a:r>
              <a:rPr lang="en-US" dirty="0"/>
              <a:t>Model</a:t>
            </a:r>
          </a:p>
          <a:p>
            <a:pPr marL="742950" lvl="1" indent="-285750">
              <a:buFont typeface="Arial" panose="020B0604020202020204" pitchFamily="34" charset="0"/>
              <a:buChar char="•"/>
            </a:pPr>
            <a:r>
              <a:rPr lang="en-US" dirty="0"/>
              <a:t>The ability to extract features from the data is not good enough</a:t>
            </a:r>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endParaRPr lang="en-GB" dirty="0"/>
          </a:p>
        </p:txBody>
      </p:sp>
    </p:spTree>
    <p:extLst>
      <p:ext uri="{BB962C8B-B14F-4D97-AF65-F5344CB8AC3E}">
        <p14:creationId xmlns:p14="http://schemas.microsoft.com/office/powerpoint/2010/main" val="39293596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457200" indent="-457200">
              <a:buFont typeface="Arial" panose="020B0604020202020204" pitchFamily="34" charset="0"/>
              <a:buChar char="•"/>
            </a:pPr>
            <a:r>
              <a:rPr lang="en-US" b="0" dirty="0">
                <a:solidFill>
                  <a:schemeClr val="tx1"/>
                </a:solidFill>
              </a:rPr>
              <a:t>What is GAN?</a:t>
            </a:r>
          </a:p>
        </p:txBody>
      </p:sp>
      <p:pic>
        <p:nvPicPr>
          <p:cNvPr id="1028" name="Picture 4">
            <a:extLst>
              <a:ext uri="{FF2B5EF4-FFF2-40B4-BE49-F238E27FC236}">
                <a16:creationId xmlns:a16="http://schemas.microsoft.com/office/drawing/2014/main" id="{4BB4295C-B40E-426F-BADA-F1EE4BA84B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2627935"/>
            <a:ext cx="7991475" cy="3124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91875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8B26B39D-5968-464E-9E68-E5916D9E31DD}"/>
              </a:ext>
            </a:extLst>
          </p:cNvPr>
          <p:cNvSpPr>
            <a:spLocks noGrp="1"/>
          </p:cNvSpPr>
          <p:nvPr>
            <p:ph idx="11"/>
          </p:nvPr>
        </p:nvSpPr>
        <p:spPr>
          <a:xfrm>
            <a:off x="369276" y="4695592"/>
            <a:ext cx="7218486" cy="3644104"/>
          </a:xfrm>
        </p:spPr>
        <p:txBody>
          <a:bodyPr/>
          <a:lstStyle/>
          <a:p>
            <a:pPr>
              <a:buClrTx/>
            </a:pPr>
            <a:r>
              <a:rPr lang="en-GB" dirty="0"/>
              <a:t>A well-defined metric for the differences between two distributions</a:t>
            </a:r>
          </a:p>
          <a:p>
            <a:pPr lvl="1">
              <a:buClrTx/>
              <a:buFont typeface="Arial" panose="020B0604020202020204" pitchFamily="34" charset="0"/>
              <a:buChar char="•"/>
            </a:pPr>
            <a:r>
              <a:rPr lang="en-GB" dirty="0"/>
              <a:t>It’s a distance function with explicit physical meaning</a:t>
            </a:r>
          </a:p>
          <a:p>
            <a:pPr lvl="1">
              <a:buClrTx/>
              <a:buFont typeface="Arial" panose="020B0604020202020204" pitchFamily="34" charset="0"/>
              <a:buChar char="•"/>
            </a:pPr>
            <a:r>
              <a:rPr lang="en-GB" dirty="0"/>
              <a:t>Proved to be a significant boost in GAN stabilizing 	   WGAN</a:t>
            </a:r>
          </a:p>
        </p:txBody>
      </p:sp>
      <p:sp>
        <p:nvSpPr>
          <p:cNvPr id="3" name="标题 2">
            <a:extLst>
              <a:ext uri="{FF2B5EF4-FFF2-40B4-BE49-F238E27FC236}">
                <a16:creationId xmlns:a16="http://schemas.microsoft.com/office/drawing/2014/main" id="{5EDE09AD-3EFF-4C54-856F-7E61A216A7A1}"/>
              </a:ext>
            </a:extLst>
          </p:cNvPr>
          <p:cNvSpPr>
            <a:spLocks noGrp="1"/>
          </p:cNvSpPr>
          <p:nvPr>
            <p:ph type="title"/>
          </p:nvPr>
        </p:nvSpPr>
        <p:spPr>
          <a:xfrm>
            <a:off x="457200" y="1217833"/>
            <a:ext cx="8229600" cy="507556"/>
          </a:xfrm>
        </p:spPr>
        <p:txBody>
          <a:bodyPr/>
          <a:lstStyle/>
          <a:p>
            <a:pPr marL="457200" indent="-457200">
              <a:buFont typeface="Arial" panose="020B0604020202020204" pitchFamily="34" charset="0"/>
              <a:buChar char="•"/>
            </a:pPr>
            <a:r>
              <a:rPr lang="en-GB" b="0" dirty="0">
                <a:solidFill>
                  <a:schemeClr val="tx1"/>
                </a:solidFill>
              </a:rPr>
              <a:t>Why Wasserstein?</a:t>
            </a:r>
          </a:p>
        </p:txBody>
      </p:sp>
      <p:sp>
        <p:nvSpPr>
          <p:cNvPr id="11" name="文本框 10">
            <a:extLst>
              <a:ext uri="{FF2B5EF4-FFF2-40B4-BE49-F238E27FC236}">
                <a16:creationId xmlns:a16="http://schemas.microsoft.com/office/drawing/2014/main" id="{D10E5FF6-90A1-43F0-91B1-A8D5CFFFF47C}"/>
              </a:ext>
            </a:extLst>
          </p:cNvPr>
          <p:cNvSpPr txBox="1"/>
          <p:nvPr/>
        </p:nvSpPr>
        <p:spPr>
          <a:xfrm>
            <a:off x="4906108" y="6038053"/>
            <a:ext cx="4572000" cy="307777"/>
          </a:xfrm>
          <a:prstGeom prst="rect">
            <a:avLst/>
          </a:prstGeom>
          <a:noFill/>
        </p:spPr>
        <p:txBody>
          <a:bodyPr wrap="square">
            <a:spAutoFit/>
          </a:bodyPr>
          <a:lstStyle/>
          <a:p>
            <a:r>
              <a:rPr lang="en-GB" sz="1400" dirty="0">
                <a:hlinkClick r:id="rId2"/>
              </a:rPr>
              <a:t>https://vincentherrmann.github.io/blog/wasserstein/</a:t>
            </a:r>
            <a:endParaRPr lang="en-GB" sz="1400" dirty="0"/>
          </a:p>
        </p:txBody>
      </p:sp>
      <p:cxnSp>
        <p:nvCxnSpPr>
          <p:cNvPr id="14" name="直接箭头连接符 13">
            <a:extLst>
              <a:ext uri="{FF2B5EF4-FFF2-40B4-BE49-F238E27FC236}">
                <a16:creationId xmlns:a16="http://schemas.microsoft.com/office/drawing/2014/main" id="{BE88F734-0CB1-4169-B314-6A184E355390}"/>
              </a:ext>
            </a:extLst>
          </p:cNvPr>
          <p:cNvCxnSpPr/>
          <p:nvPr/>
        </p:nvCxnSpPr>
        <p:spPr>
          <a:xfrm>
            <a:off x="6244746" y="5483470"/>
            <a:ext cx="184639"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pic>
        <p:nvPicPr>
          <p:cNvPr id="18" name="图片 17" descr="图片包含 游戏机, 画&#10;&#10;描述已自动生成">
            <a:extLst>
              <a:ext uri="{FF2B5EF4-FFF2-40B4-BE49-F238E27FC236}">
                <a16:creationId xmlns:a16="http://schemas.microsoft.com/office/drawing/2014/main" id="{6E607863-3B98-4924-A2D2-E0AABC25E6DE}"/>
              </a:ext>
            </a:extLst>
          </p:cNvPr>
          <p:cNvPicPr>
            <a:picLocks noChangeAspect="1"/>
          </p:cNvPicPr>
          <p:nvPr/>
        </p:nvPicPr>
        <p:blipFill>
          <a:blip r:embed="rId3"/>
          <a:stretch>
            <a:fillRect/>
          </a:stretch>
        </p:blipFill>
        <p:spPr>
          <a:xfrm>
            <a:off x="931986" y="2352442"/>
            <a:ext cx="7239000" cy="1981200"/>
          </a:xfrm>
          <a:prstGeom prst="rect">
            <a:avLst/>
          </a:prstGeom>
        </p:spPr>
      </p:pic>
      <p:pic>
        <p:nvPicPr>
          <p:cNvPr id="9" name="图片 8" descr="图片包含 游戏机&#10;&#10;描述已自动生成">
            <a:extLst>
              <a:ext uri="{FF2B5EF4-FFF2-40B4-BE49-F238E27FC236}">
                <a16:creationId xmlns:a16="http://schemas.microsoft.com/office/drawing/2014/main" id="{8AD7B93F-5FA4-41CD-9931-98327757EC75}"/>
              </a:ext>
            </a:extLst>
          </p:cNvPr>
          <p:cNvPicPr>
            <a:picLocks noChangeAspect="1"/>
          </p:cNvPicPr>
          <p:nvPr/>
        </p:nvPicPr>
        <p:blipFill>
          <a:blip r:embed="rId4"/>
          <a:stretch>
            <a:fillRect/>
          </a:stretch>
        </p:blipFill>
        <p:spPr>
          <a:xfrm>
            <a:off x="1699739" y="1802240"/>
            <a:ext cx="5703493" cy="950582"/>
          </a:xfrm>
          <a:prstGeom prst="rect">
            <a:avLst/>
          </a:prstGeom>
        </p:spPr>
      </p:pic>
    </p:spTree>
    <p:extLst>
      <p:ext uri="{BB962C8B-B14F-4D97-AF65-F5344CB8AC3E}">
        <p14:creationId xmlns:p14="http://schemas.microsoft.com/office/powerpoint/2010/main" val="33483517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a:extLst>
              <a:ext uri="{FF2B5EF4-FFF2-40B4-BE49-F238E27FC236}">
                <a16:creationId xmlns:a16="http://schemas.microsoft.com/office/drawing/2014/main" id="{8544328C-21D7-460A-817E-1C4979A38D8E}"/>
              </a:ext>
            </a:extLst>
          </p:cNvPr>
          <p:cNvSpPr txBox="1"/>
          <p:nvPr/>
        </p:nvSpPr>
        <p:spPr>
          <a:xfrm>
            <a:off x="4905125" y="5699026"/>
            <a:ext cx="3887461" cy="738664"/>
          </a:xfrm>
          <a:prstGeom prst="rect">
            <a:avLst/>
          </a:prstGeom>
          <a:noFill/>
        </p:spPr>
        <p:txBody>
          <a:bodyPr wrap="square">
            <a:spAutoFit/>
          </a:bodyPr>
          <a:lstStyle/>
          <a:p>
            <a:r>
              <a:rPr lang="en-GB" sz="1400" b="0" i="1" dirty="0" err="1">
                <a:solidFill>
                  <a:srgbClr val="222222"/>
                </a:solidFill>
                <a:effectLst/>
                <a:latin typeface="Arial" panose="020B0604020202020204" pitchFamily="34" charset="0"/>
              </a:rPr>
              <a:t>Karras</a:t>
            </a:r>
            <a:r>
              <a:rPr lang="en-GB" sz="1400" b="0" i="1" dirty="0">
                <a:solidFill>
                  <a:srgbClr val="222222"/>
                </a:solidFill>
                <a:effectLst/>
                <a:latin typeface="Arial" panose="020B0604020202020204" pitchFamily="34" charset="0"/>
              </a:rPr>
              <a:t>, T., Laine, S., &amp; Aila, T. (2019). A style-based generator architecture for generative adversarial networks. </a:t>
            </a:r>
            <a:endParaRPr lang="en-GB" sz="1400" i="1" dirty="0"/>
          </a:p>
        </p:txBody>
      </p:sp>
      <p:pic>
        <p:nvPicPr>
          <p:cNvPr id="3" name="图片 2" descr="各种不同造型的猫&#10;&#10;描述已自动生成">
            <a:extLst>
              <a:ext uri="{FF2B5EF4-FFF2-40B4-BE49-F238E27FC236}">
                <a16:creationId xmlns:a16="http://schemas.microsoft.com/office/drawing/2014/main" id="{0B8EE008-6BA7-4E37-8CD9-8C4C069041B9}"/>
              </a:ext>
            </a:extLst>
          </p:cNvPr>
          <p:cNvPicPr>
            <a:picLocks noChangeAspect="1"/>
          </p:cNvPicPr>
          <p:nvPr/>
        </p:nvPicPr>
        <p:blipFill>
          <a:blip r:embed="rId2"/>
          <a:stretch>
            <a:fillRect/>
          </a:stretch>
        </p:blipFill>
        <p:spPr>
          <a:xfrm>
            <a:off x="4807222" y="435894"/>
            <a:ext cx="3887461" cy="5183281"/>
          </a:xfrm>
          <a:prstGeom prst="rect">
            <a:avLst/>
          </a:prstGeom>
        </p:spPr>
      </p:pic>
      <p:sp>
        <p:nvSpPr>
          <p:cNvPr id="6" name="标题 2">
            <a:extLst>
              <a:ext uri="{FF2B5EF4-FFF2-40B4-BE49-F238E27FC236}">
                <a16:creationId xmlns:a16="http://schemas.microsoft.com/office/drawing/2014/main" id="{5E7B9B44-14C9-4568-A207-0AAF5D5479DA}"/>
              </a:ext>
            </a:extLst>
          </p:cNvPr>
          <p:cNvSpPr>
            <a:spLocks noGrp="1"/>
          </p:cNvSpPr>
          <p:nvPr>
            <p:ph type="title"/>
          </p:nvPr>
        </p:nvSpPr>
        <p:spPr>
          <a:xfrm>
            <a:off x="465083" y="1254409"/>
            <a:ext cx="8229600" cy="507556"/>
          </a:xfrm>
        </p:spPr>
        <p:txBody>
          <a:bodyPr/>
          <a:lstStyle/>
          <a:p>
            <a:pPr marL="457200" indent="-457200">
              <a:buFont typeface="Arial" panose="020B0604020202020204" pitchFamily="34" charset="0"/>
              <a:buChar char="•"/>
            </a:pPr>
            <a:r>
              <a:rPr lang="en-GB" b="0" dirty="0">
                <a:solidFill>
                  <a:schemeClr val="tx1"/>
                </a:solidFill>
              </a:rPr>
              <a:t>What is style?</a:t>
            </a:r>
          </a:p>
        </p:txBody>
      </p:sp>
      <p:sp>
        <p:nvSpPr>
          <p:cNvPr id="10" name="文本框 9">
            <a:extLst>
              <a:ext uri="{FF2B5EF4-FFF2-40B4-BE49-F238E27FC236}">
                <a16:creationId xmlns:a16="http://schemas.microsoft.com/office/drawing/2014/main" id="{DC8142CC-2E5E-4F12-8398-04CDC327D39C}"/>
              </a:ext>
            </a:extLst>
          </p:cNvPr>
          <p:cNvSpPr txBox="1"/>
          <p:nvPr/>
        </p:nvSpPr>
        <p:spPr>
          <a:xfrm>
            <a:off x="465083" y="2104204"/>
            <a:ext cx="3986784" cy="923330"/>
          </a:xfrm>
          <a:prstGeom prst="rect">
            <a:avLst/>
          </a:prstGeom>
          <a:noFill/>
        </p:spPr>
        <p:txBody>
          <a:bodyPr wrap="square">
            <a:spAutoFit/>
          </a:bodyPr>
          <a:lstStyle/>
          <a:p>
            <a:pPr marL="285750" indent="-285750">
              <a:buFont typeface="Arial" panose="020B0604020202020204" pitchFamily="34" charset="0"/>
              <a:buChar char="•"/>
            </a:pPr>
            <a:r>
              <a:rPr lang="en-US" dirty="0" err="1"/>
              <a:t>StyleGAN</a:t>
            </a:r>
            <a:r>
              <a:rPr lang="en-US" dirty="0"/>
              <a:t> encodes the condition (style)  as a latent vector that controls the style of the 2D image</a:t>
            </a:r>
            <a:endParaRPr lang="en-GB" dirty="0"/>
          </a:p>
        </p:txBody>
      </p:sp>
    </p:spTree>
    <p:extLst>
      <p:ext uri="{BB962C8B-B14F-4D97-AF65-F5344CB8AC3E}">
        <p14:creationId xmlns:p14="http://schemas.microsoft.com/office/powerpoint/2010/main" val="21510995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2">
            <a:extLst>
              <a:ext uri="{FF2B5EF4-FFF2-40B4-BE49-F238E27FC236}">
                <a16:creationId xmlns:a16="http://schemas.microsoft.com/office/drawing/2014/main" id="{6BABDEBD-39A3-44AE-94AA-0218902264B1}"/>
              </a:ext>
            </a:extLst>
          </p:cNvPr>
          <p:cNvSpPr>
            <a:spLocks noGrp="1"/>
          </p:cNvSpPr>
          <p:nvPr>
            <p:ph type="title"/>
          </p:nvPr>
        </p:nvSpPr>
        <p:spPr>
          <a:xfrm>
            <a:off x="457200" y="1318417"/>
            <a:ext cx="8229600" cy="507556"/>
          </a:xfrm>
        </p:spPr>
        <p:txBody>
          <a:bodyPr/>
          <a:lstStyle/>
          <a:p>
            <a:pPr marL="457200" indent="-457200">
              <a:buFont typeface="Arial" panose="020B0604020202020204" pitchFamily="34" charset="0"/>
              <a:buChar char="•"/>
            </a:pPr>
            <a:r>
              <a:rPr lang="en-GB" b="0" dirty="0" err="1">
                <a:solidFill>
                  <a:schemeClr val="tx1"/>
                </a:solidFill>
              </a:rPr>
              <a:t>StylizedWGAN</a:t>
            </a:r>
            <a:r>
              <a:rPr lang="en-GB" b="0" dirty="0">
                <a:solidFill>
                  <a:schemeClr val="tx1"/>
                </a:solidFill>
              </a:rPr>
              <a:t> in 3D?</a:t>
            </a:r>
          </a:p>
        </p:txBody>
      </p:sp>
      <p:sp>
        <p:nvSpPr>
          <p:cNvPr id="8" name="文本框 7">
            <a:extLst>
              <a:ext uri="{FF2B5EF4-FFF2-40B4-BE49-F238E27FC236}">
                <a16:creationId xmlns:a16="http://schemas.microsoft.com/office/drawing/2014/main" id="{D97A0F92-E35E-4081-8E98-8E06AD02CA7B}"/>
              </a:ext>
            </a:extLst>
          </p:cNvPr>
          <p:cNvSpPr txBox="1"/>
          <p:nvPr/>
        </p:nvSpPr>
        <p:spPr>
          <a:xfrm>
            <a:off x="841248" y="2018891"/>
            <a:ext cx="7461504" cy="1200329"/>
          </a:xfrm>
          <a:prstGeom prst="rect">
            <a:avLst/>
          </a:prstGeom>
          <a:noFill/>
        </p:spPr>
        <p:txBody>
          <a:bodyPr wrap="square">
            <a:spAutoFit/>
          </a:bodyPr>
          <a:lstStyle/>
          <a:p>
            <a:pPr marL="285750" indent="-285750">
              <a:buFont typeface="Arial" panose="020B0604020202020204" pitchFamily="34" charset="0"/>
              <a:buChar char="•"/>
            </a:pPr>
            <a:r>
              <a:rPr lang="en-US" dirty="0"/>
              <a:t>Utilize style module (Adaptive Instance Normalization, </a:t>
            </a:r>
            <a:r>
              <a:rPr lang="en-US" dirty="0" err="1"/>
              <a:t>AdaIN</a:t>
            </a:r>
            <a:r>
              <a:rPr lang="en-US" dirty="0"/>
              <a:t>) in WGAN generating </a:t>
            </a:r>
            <a:r>
              <a:rPr lang="en-US" b="1" dirty="0"/>
              <a:t>3D coordinates </a:t>
            </a:r>
            <a:r>
              <a:rPr lang="en-US" dirty="0"/>
              <a:t>instead of 2D image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GB" dirty="0"/>
          </a:p>
        </p:txBody>
      </p:sp>
      <p:sp>
        <p:nvSpPr>
          <p:cNvPr id="10" name="文本框 9">
            <a:extLst>
              <a:ext uri="{FF2B5EF4-FFF2-40B4-BE49-F238E27FC236}">
                <a16:creationId xmlns:a16="http://schemas.microsoft.com/office/drawing/2014/main" id="{194CD085-94AC-402D-A814-2293F711F5D7}"/>
              </a:ext>
            </a:extLst>
          </p:cNvPr>
          <p:cNvSpPr txBox="1"/>
          <p:nvPr/>
        </p:nvSpPr>
        <p:spPr>
          <a:xfrm>
            <a:off x="841248" y="2954260"/>
            <a:ext cx="7461504" cy="2585323"/>
          </a:xfrm>
          <a:prstGeom prst="rect">
            <a:avLst/>
          </a:prstGeom>
          <a:noFill/>
        </p:spPr>
        <p:txBody>
          <a:bodyPr wrap="square">
            <a:spAutoFit/>
          </a:bodyPr>
          <a:lstStyle/>
          <a:p>
            <a:pPr marL="285750" indent="-285750">
              <a:buFont typeface="Arial" panose="020B0604020202020204" pitchFamily="34" charset="0"/>
              <a:buChar char="•"/>
            </a:pPr>
            <a:r>
              <a:rPr lang="en-US" dirty="0"/>
              <a:t>There is a fundamental difference between 3D coordinates and 2D image. 2D image has a fixed pixel numbers e.g., an image can be represented as (height, weight, channel) -&gt; (128, 128, 3) while 3D coordinates (</a:t>
            </a:r>
            <a:r>
              <a:rPr lang="en-US" dirty="0" err="1"/>
              <a:t>natoms</a:t>
            </a:r>
            <a:r>
              <a:rPr lang="en-US" dirty="0"/>
              <a:t>, </a:t>
            </a:r>
            <a:r>
              <a:rPr lang="en-US" dirty="0" err="1"/>
              <a:t>xyz</a:t>
            </a:r>
            <a:r>
              <a:rPr lang="en-US" dirty="0"/>
              <a:t>) -&gt; (1024, 3). Although 2D image can be acquired from 3D coordinates via projection, it will introduce either large sparse matrix or reduced accuracy.</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 It is a very advanced and valuable topic in deep learning and molecular modelling</a:t>
            </a:r>
            <a:endParaRPr lang="en-GB" dirty="0"/>
          </a:p>
        </p:txBody>
      </p:sp>
    </p:spTree>
    <p:extLst>
      <p:ext uri="{BB962C8B-B14F-4D97-AF65-F5344CB8AC3E}">
        <p14:creationId xmlns:p14="http://schemas.microsoft.com/office/powerpoint/2010/main" val="38002902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90016514-56DE-414A-8B49-510828D0A169}"/>
              </a:ext>
            </a:extLst>
          </p:cNvPr>
          <p:cNvSpPr txBox="1"/>
          <p:nvPr/>
        </p:nvSpPr>
        <p:spPr>
          <a:xfrm>
            <a:off x="259183" y="1151181"/>
            <a:ext cx="6739128" cy="523220"/>
          </a:xfrm>
          <a:prstGeom prst="rect">
            <a:avLst/>
          </a:prstGeom>
          <a:noFill/>
        </p:spPr>
        <p:txBody>
          <a:bodyPr wrap="square">
            <a:spAutoFit/>
          </a:bodyPr>
          <a:lstStyle/>
          <a:p>
            <a:pPr marL="342900" indent="-342900">
              <a:buFont typeface="Arial" panose="020B0604020202020204" pitchFamily="34" charset="0"/>
              <a:buChar char="•"/>
            </a:pPr>
            <a:r>
              <a:rPr lang="en-US" sz="2800" dirty="0">
                <a:solidFill>
                  <a:schemeClr val="tx1"/>
                </a:solidFill>
              </a:rPr>
              <a:t>Model Structure</a:t>
            </a:r>
            <a:endParaRPr lang="en-US" sz="2000" dirty="0"/>
          </a:p>
        </p:txBody>
      </p:sp>
      <p:grpSp>
        <p:nvGrpSpPr>
          <p:cNvPr id="8" name="组合 7">
            <a:extLst>
              <a:ext uri="{FF2B5EF4-FFF2-40B4-BE49-F238E27FC236}">
                <a16:creationId xmlns:a16="http://schemas.microsoft.com/office/drawing/2014/main" id="{8D55610A-F652-4551-BBD7-736D24EB6728}"/>
              </a:ext>
            </a:extLst>
          </p:cNvPr>
          <p:cNvGrpSpPr/>
          <p:nvPr/>
        </p:nvGrpSpPr>
        <p:grpSpPr>
          <a:xfrm>
            <a:off x="259183" y="1773882"/>
            <a:ext cx="8165268" cy="2984414"/>
            <a:chOff x="919685" y="1656700"/>
            <a:chExt cx="8165268" cy="2984414"/>
          </a:xfrm>
        </p:grpSpPr>
        <p:grpSp>
          <p:nvGrpSpPr>
            <p:cNvPr id="9" name="组合 8">
              <a:extLst>
                <a:ext uri="{FF2B5EF4-FFF2-40B4-BE49-F238E27FC236}">
                  <a16:creationId xmlns:a16="http://schemas.microsoft.com/office/drawing/2014/main" id="{B02B979F-0276-44E2-92BC-A937B577FECF}"/>
                </a:ext>
              </a:extLst>
            </p:cNvPr>
            <p:cNvGrpSpPr/>
            <p:nvPr/>
          </p:nvGrpSpPr>
          <p:grpSpPr>
            <a:xfrm>
              <a:off x="919685" y="1656700"/>
              <a:ext cx="8165268" cy="2437975"/>
              <a:chOff x="483403" y="1620086"/>
              <a:chExt cx="8165268" cy="2437975"/>
            </a:xfrm>
          </p:grpSpPr>
          <p:grpSp>
            <p:nvGrpSpPr>
              <p:cNvPr id="27" name="组合 26">
                <a:extLst>
                  <a:ext uri="{FF2B5EF4-FFF2-40B4-BE49-F238E27FC236}">
                    <a16:creationId xmlns:a16="http://schemas.microsoft.com/office/drawing/2014/main" id="{051DEEB3-2AB2-435C-9C98-E9A96795AC0D}"/>
                  </a:ext>
                </a:extLst>
              </p:cNvPr>
              <p:cNvGrpSpPr/>
              <p:nvPr/>
            </p:nvGrpSpPr>
            <p:grpSpPr>
              <a:xfrm>
                <a:off x="483403" y="1620086"/>
                <a:ext cx="4623713" cy="1772082"/>
                <a:chOff x="44989" y="1180165"/>
                <a:chExt cx="4623713" cy="1772082"/>
              </a:xfrm>
            </p:grpSpPr>
            <p:grpSp>
              <p:nvGrpSpPr>
                <p:cNvPr id="29" name="组合 28">
                  <a:extLst>
                    <a:ext uri="{FF2B5EF4-FFF2-40B4-BE49-F238E27FC236}">
                      <a16:creationId xmlns:a16="http://schemas.microsoft.com/office/drawing/2014/main" id="{1C432E3C-8519-4537-A919-1A5B72724122}"/>
                    </a:ext>
                  </a:extLst>
                </p:cNvPr>
                <p:cNvGrpSpPr/>
                <p:nvPr/>
              </p:nvGrpSpPr>
              <p:grpSpPr>
                <a:xfrm>
                  <a:off x="44989" y="1684982"/>
                  <a:ext cx="4623713" cy="1267265"/>
                  <a:chOff x="-342774" y="1156585"/>
                  <a:chExt cx="4623713" cy="1267265"/>
                </a:xfrm>
              </p:grpSpPr>
              <p:cxnSp>
                <p:nvCxnSpPr>
                  <p:cNvPr id="33" name="直接箭头连接符 32">
                    <a:extLst>
                      <a:ext uri="{FF2B5EF4-FFF2-40B4-BE49-F238E27FC236}">
                        <a16:creationId xmlns:a16="http://schemas.microsoft.com/office/drawing/2014/main" id="{828C25FB-1676-4A07-B312-E461010730EB}"/>
                      </a:ext>
                    </a:extLst>
                  </p:cNvPr>
                  <p:cNvCxnSpPr>
                    <a:cxnSpLocks/>
                  </p:cNvCxnSpPr>
                  <p:nvPr/>
                </p:nvCxnSpPr>
                <p:spPr>
                  <a:xfrm>
                    <a:off x="2588528" y="1796819"/>
                    <a:ext cx="1692411" cy="1117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pSp>
                <p:nvGrpSpPr>
                  <p:cNvPr id="42" name="组合 41">
                    <a:extLst>
                      <a:ext uri="{FF2B5EF4-FFF2-40B4-BE49-F238E27FC236}">
                        <a16:creationId xmlns:a16="http://schemas.microsoft.com/office/drawing/2014/main" id="{7583143E-F475-4CE2-9DFD-90B54724E272}"/>
                      </a:ext>
                    </a:extLst>
                  </p:cNvPr>
                  <p:cNvGrpSpPr/>
                  <p:nvPr/>
                </p:nvGrpSpPr>
                <p:grpSpPr>
                  <a:xfrm>
                    <a:off x="-342774" y="1156585"/>
                    <a:ext cx="2683386" cy="1267265"/>
                    <a:chOff x="887823" y="1198897"/>
                    <a:chExt cx="2683386" cy="1267265"/>
                  </a:xfrm>
                </p:grpSpPr>
                <p:sp>
                  <p:nvSpPr>
                    <p:cNvPr id="44" name="矩形 43">
                      <a:extLst>
                        <a:ext uri="{FF2B5EF4-FFF2-40B4-BE49-F238E27FC236}">
                          <a16:creationId xmlns:a16="http://schemas.microsoft.com/office/drawing/2014/main" id="{03839523-366D-406D-83CB-365317366F86}"/>
                        </a:ext>
                      </a:extLst>
                    </p:cNvPr>
                    <p:cNvSpPr/>
                    <p:nvPr/>
                  </p:nvSpPr>
                  <p:spPr>
                    <a:xfrm>
                      <a:off x="887823" y="1398511"/>
                      <a:ext cx="1051790" cy="890944"/>
                    </a:xfrm>
                    <a:prstGeom prst="rect">
                      <a:avLst/>
                    </a:prstGeom>
                    <a:solidFill>
                      <a:srgbClr val="009999"/>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err="1"/>
                        <a:t>xyz</a:t>
                      </a:r>
                      <a:r>
                        <a:rPr lang="en-GB" dirty="0"/>
                        <a:t> + </a:t>
                      </a:r>
                      <a:r>
                        <a:rPr lang="el-GR" dirty="0"/>
                        <a:t>δ</a:t>
                      </a:r>
                      <a:endParaRPr lang="en-GB" dirty="0"/>
                    </a:p>
                  </p:txBody>
                </p:sp>
                <p:cxnSp>
                  <p:nvCxnSpPr>
                    <p:cNvPr id="45" name="直接箭头连接符 44">
                      <a:extLst>
                        <a:ext uri="{FF2B5EF4-FFF2-40B4-BE49-F238E27FC236}">
                          <a16:creationId xmlns:a16="http://schemas.microsoft.com/office/drawing/2014/main" id="{16580A8D-346A-4C45-8BDD-5B499A3D7FB0}"/>
                        </a:ext>
                      </a:extLst>
                    </p:cNvPr>
                    <p:cNvCxnSpPr>
                      <a:cxnSpLocks/>
                    </p:cNvCxnSpPr>
                    <p:nvPr/>
                  </p:nvCxnSpPr>
                  <p:spPr>
                    <a:xfrm>
                      <a:off x="2098576" y="1828957"/>
                      <a:ext cx="1162050"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46" name="文本框 45">
                      <a:extLst>
                        <a:ext uri="{FF2B5EF4-FFF2-40B4-BE49-F238E27FC236}">
                          <a16:creationId xmlns:a16="http://schemas.microsoft.com/office/drawing/2014/main" id="{BE6D2C9B-F23F-48C9-AC11-A6EDD303CC70}"/>
                        </a:ext>
                      </a:extLst>
                    </p:cNvPr>
                    <p:cNvSpPr txBox="1"/>
                    <p:nvPr/>
                  </p:nvSpPr>
                  <p:spPr>
                    <a:xfrm>
                      <a:off x="2118533" y="1854238"/>
                      <a:ext cx="1235359" cy="369332"/>
                    </a:xfrm>
                    <a:prstGeom prst="rect">
                      <a:avLst/>
                    </a:prstGeom>
                    <a:noFill/>
                  </p:spPr>
                  <p:txBody>
                    <a:bodyPr wrap="square" rtlCol="0">
                      <a:spAutoFit/>
                    </a:bodyPr>
                    <a:lstStyle/>
                    <a:p>
                      <a:r>
                        <a:rPr lang="en-GB" dirty="0" err="1"/>
                        <a:t>PointNet</a:t>
                      </a:r>
                      <a:endParaRPr lang="en-GB" dirty="0"/>
                    </a:p>
                  </p:txBody>
                </p:sp>
                <p:sp>
                  <p:nvSpPr>
                    <p:cNvPr id="49" name="矩形 48">
                      <a:extLst>
                        <a:ext uri="{FF2B5EF4-FFF2-40B4-BE49-F238E27FC236}">
                          <a16:creationId xmlns:a16="http://schemas.microsoft.com/office/drawing/2014/main" id="{8255C2BE-0E23-45A0-BB77-845308EED91D}"/>
                        </a:ext>
                      </a:extLst>
                    </p:cNvPr>
                    <p:cNvSpPr/>
                    <p:nvPr/>
                  </p:nvSpPr>
                  <p:spPr>
                    <a:xfrm>
                      <a:off x="3448130" y="1198897"/>
                      <a:ext cx="123079" cy="1267265"/>
                    </a:xfrm>
                    <a:prstGeom prst="rect">
                      <a:avLst/>
                    </a:prstGeom>
                    <a:solidFill>
                      <a:srgbClr val="92D05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200" dirty="0"/>
                    </a:p>
                  </p:txBody>
                </p:sp>
              </p:grpSp>
            </p:grpSp>
            <p:sp>
              <p:nvSpPr>
                <p:cNvPr id="30" name="文本框 29">
                  <a:extLst>
                    <a:ext uri="{FF2B5EF4-FFF2-40B4-BE49-F238E27FC236}">
                      <a16:creationId xmlns:a16="http://schemas.microsoft.com/office/drawing/2014/main" id="{ABC3D971-D665-426A-B57B-6737E955544F}"/>
                    </a:ext>
                  </a:extLst>
                </p:cNvPr>
                <p:cNvSpPr txBox="1"/>
                <p:nvPr/>
              </p:nvSpPr>
              <p:spPr>
                <a:xfrm>
                  <a:off x="2159688" y="1180165"/>
                  <a:ext cx="1546922" cy="369332"/>
                </a:xfrm>
                <a:prstGeom prst="rect">
                  <a:avLst/>
                </a:prstGeom>
                <a:noFill/>
              </p:spPr>
              <p:txBody>
                <a:bodyPr wrap="square" rtlCol="0">
                  <a:spAutoFit/>
                </a:bodyPr>
                <a:lstStyle/>
                <a:p>
                  <a:r>
                    <a:rPr lang="en-GB" dirty="0"/>
                    <a:t>3D feature</a:t>
                  </a:r>
                </a:p>
              </p:txBody>
            </p:sp>
          </p:grpSp>
          <p:sp>
            <p:nvSpPr>
              <p:cNvPr id="28" name="矩形 27">
                <a:extLst>
                  <a:ext uri="{FF2B5EF4-FFF2-40B4-BE49-F238E27FC236}">
                    <a16:creationId xmlns:a16="http://schemas.microsoft.com/office/drawing/2014/main" id="{A8EB0901-351C-4FB1-ACAB-3900A68A01B7}"/>
                  </a:ext>
                </a:extLst>
              </p:cNvPr>
              <p:cNvSpPr/>
              <p:nvPr/>
            </p:nvSpPr>
            <p:spPr>
              <a:xfrm>
                <a:off x="8392515" y="3181422"/>
                <a:ext cx="256156" cy="87663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400" dirty="0"/>
                  <a:t>XRD</a:t>
                </a:r>
              </a:p>
            </p:txBody>
          </p:sp>
        </p:grpSp>
        <p:grpSp>
          <p:nvGrpSpPr>
            <p:cNvPr id="18" name="组合 17">
              <a:extLst>
                <a:ext uri="{FF2B5EF4-FFF2-40B4-BE49-F238E27FC236}">
                  <a16:creationId xmlns:a16="http://schemas.microsoft.com/office/drawing/2014/main" id="{A2CA7CBA-8D15-4FFA-9701-B691BB512B43}"/>
                </a:ext>
              </a:extLst>
            </p:cNvPr>
            <p:cNvGrpSpPr/>
            <p:nvPr/>
          </p:nvGrpSpPr>
          <p:grpSpPr>
            <a:xfrm>
              <a:off x="5218643" y="4230612"/>
              <a:ext cx="1801516" cy="410502"/>
              <a:chOff x="5697982" y="4544157"/>
              <a:chExt cx="1866173" cy="530524"/>
            </a:xfrm>
          </p:grpSpPr>
          <p:sp>
            <p:nvSpPr>
              <p:cNvPr id="24" name="矩形 23">
                <a:extLst>
                  <a:ext uri="{FF2B5EF4-FFF2-40B4-BE49-F238E27FC236}">
                    <a16:creationId xmlns:a16="http://schemas.microsoft.com/office/drawing/2014/main" id="{0087855C-D7CA-48E0-9C13-B553D26DD662}"/>
                  </a:ext>
                </a:extLst>
              </p:cNvPr>
              <p:cNvSpPr/>
              <p:nvPr/>
            </p:nvSpPr>
            <p:spPr>
              <a:xfrm>
                <a:off x="5697982" y="4548939"/>
                <a:ext cx="510360" cy="525742"/>
              </a:xfrm>
              <a:prstGeom prst="rect">
                <a:avLst/>
              </a:prstGeom>
              <a:solidFill>
                <a:srgbClr val="92D05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err="1"/>
                  <a:t>xy</a:t>
                </a:r>
                <a:r>
                  <a:rPr lang="en-GB" dirty="0"/>
                  <a:t>’</a:t>
                </a:r>
              </a:p>
            </p:txBody>
          </p:sp>
          <p:sp>
            <p:nvSpPr>
              <p:cNvPr id="25" name="矩形 24">
                <a:extLst>
                  <a:ext uri="{FF2B5EF4-FFF2-40B4-BE49-F238E27FC236}">
                    <a16:creationId xmlns:a16="http://schemas.microsoft.com/office/drawing/2014/main" id="{56008732-678F-4823-82E3-DB841FEF6AA7}"/>
                  </a:ext>
                </a:extLst>
              </p:cNvPr>
              <p:cNvSpPr/>
              <p:nvPr/>
            </p:nvSpPr>
            <p:spPr>
              <a:xfrm>
                <a:off x="6373642" y="4545671"/>
                <a:ext cx="510359" cy="523219"/>
              </a:xfrm>
              <a:prstGeom prst="rect">
                <a:avLst/>
              </a:prstGeom>
              <a:solidFill>
                <a:srgbClr val="92D05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err="1"/>
                  <a:t>yz</a:t>
                </a:r>
                <a:r>
                  <a:rPr lang="en-GB" dirty="0"/>
                  <a:t>’</a:t>
                </a:r>
              </a:p>
            </p:txBody>
          </p:sp>
          <p:sp>
            <p:nvSpPr>
              <p:cNvPr id="26" name="矩形 25">
                <a:extLst>
                  <a:ext uri="{FF2B5EF4-FFF2-40B4-BE49-F238E27FC236}">
                    <a16:creationId xmlns:a16="http://schemas.microsoft.com/office/drawing/2014/main" id="{E94015AA-75DA-4F4B-AF59-DE9EC37184E7}"/>
                  </a:ext>
                </a:extLst>
              </p:cNvPr>
              <p:cNvSpPr/>
              <p:nvPr/>
            </p:nvSpPr>
            <p:spPr>
              <a:xfrm>
                <a:off x="7054391" y="4544157"/>
                <a:ext cx="509764" cy="523220"/>
              </a:xfrm>
              <a:prstGeom prst="rect">
                <a:avLst/>
              </a:prstGeom>
              <a:solidFill>
                <a:srgbClr val="92D05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err="1"/>
                  <a:t>xz</a:t>
                </a:r>
                <a:r>
                  <a:rPr lang="en-GB" dirty="0"/>
                  <a:t>’</a:t>
                </a:r>
              </a:p>
            </p:txBody>
          </p:sp>
        </p:grpSp>
      </p:grpSp>
      <p:sp>
        <p:nvSpPr>
          <p:cNvPr id="51" name="文本框 50">
            <a:extLst>
              <a:ext uri="{FF2B5EF4-FFF2-40B4-BE49-F238E27FC236}">
                <a16:creationId xmlns:a16="http://schemas.microsoft.com/office/drawing/2014/main" id="{1EDFBCA1-0573-4C0B-8921-077F8B9D2216}"/>
              </a:ext>
            </a:extLst>
          </p:cNvPr>
          <p:cNvSpPr txBox="1"/>
          <p:nvPr/>
        </p:nvSpPr>
        <p:spPr>
          <a:xfrm>
            <a:off x="1540446" y="2505560"/>
            <a:ext cx="1235359" cy="369332"/>
          </a:xfrm>
          <a:prstGeom prst="rect">
            <a:avLst/>
          </a:prstGeom>
          <a:noFill/>
        </p:spPr>
        <p:txBody>
          <a:bodyPr wrap="square" rtlCol="0">
            <a:spAutoFit/>
          </a:bodyPr>
          <a:lstStyle/>
          <a:p>
            <a:r>
              <a:rPr lang="en-GB" dirty="0"/>
              <a:t>encode</a:t>
            </a:r>
          </a:p>
        </p:txBody>
      </p:sp>
      <p:sp>
        <p:nvSpPr>
          <p:cNvPr id="55" name="文本框 54">
            <a:extLst>
              <a:ext uri="{FF2B5EF4-FFF2-40B4-BE49-F238E27FC236}">
                <a16:creationId xmlns:a16="http://schemas.microsoft.com/office/drawing/2014/main" id="{E778C3F7-30C4-4BDD-8EBF-D1D7D1AE5DEF}"/>
              </a:ext>
            </a:extLst>
          </p:cNvPr>
          <p:cNvSpPr txBox="1"/>
          <p:nvPr/>
        </p:nvSpPr>
        <p:spPr>
          <a:xfrm>
            <a:off x="3502979" y="2554644"/>
            <a:ext cx="1235359" cy="369332"/>
          </a:xfrm>
          <a:prstGeom prst="rect">
            <a:avLst/>
          </a:prstGeom>
          <a:noFill/>
        </p:spPr>
        <p:txBody>
          <a:bodyPr wrap="square" rtlCol="0">
            <a:spAutoFit/>
          </a:bodyPr>
          <a:lstStyle/>
          <a:p>
            <a:r>
              <a:rPr lang="en-GB" dirty="0"/>
              <a:t>decode</a:t>
            </a:r>
          </a:p>
        </p:txBody>
      </p:sp>
      <p:sp>
        <p:nvSpPr>
          <p:cNvPr id="57" name="文本框 56">
            <a:extLst>
              <a:ext uri="{FF2B5EF4-FFF2-40B4-BE49-F238E27FC236}">
                <a16:creationId xmlns:a16="http://schemas.microsoft.com/office/drawing/2014/main" id="{20BA05EC-5CC5-4088-949F-222D8ECDACBB}"/>
              </a:ext>
            </a:extLst>
          </p:cNvPr>
          <p:cNvSpPr txBox="1"/>
          <p:nvPr/>
        </p:nvSpPr>
        <p:spPr>
          <a:xfrm>
            <a:off x="3218601" y="2976203"/>
            <a:ext cx="1651836" cy="369332"/>
          </a:xfrm>
          <a:prstGeom prst="rect">
            <a:avLst/>
          </a:prstGeom>
          <a:noFill/>
        </p:spPr>
        <p:txBody>
          <a:bodyPr wrap="square" rtlCol="0">
            <a:spAutoFit/>
          </a:bodyPr>
          <a:lstStyle/>
          <a:p>
            <a:r>
              <a:rPr lang="en-GB" dirty="0" err="1"/>
              <a:t>AdaIN</a:t>
            </a:r>
            <a:r>
              <a:rPr lang="en-GB" dirty="0"/>
              <a:t> Module</a:t>
            </a:r>
          </a:p>
        </p:txBody>
      </p:sp>
      <p:sp>
        <p:nvSpPr>
          <p:cNvPr id="58" name="矩形 57">
            <a:extLst>
              <a:ext uri="{FF2B5EF4-FFF2-40B4-BE49-F238E27FC236}">
                <a16:creationId xmlns:a16="http://schemas.microsoft.com/office/drawing/2014/main" id="{7DB8ABDF-6EF7-4B81-9E12-AD4E68E3787F}"/>
              </a:ext>
            </a:extLst>
          </p:cNvPr>
          <p:cNvSpPr/>
          <p:nvPr/>
        </p:nvSpPr>
        <p:spPr>
          <a:xfrm>
            <a:off x="5081100" y="2583739"/>
            <a:ext cx="751262" cy="680621"/>
          </a:xfrm>
          <a:prstGeom prst="rect">
            <a:avLst/>
          </a:prstGeom>
          <a:solidFill>
            <a:srgbClr val="92D05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err="1"/>
              <a:t>xyz</a:t>
            </a:r>
            <a:r>
              <a:rPr lang="en-GB" dirty="0"/>
              <a:t>’</a:t>
            </a:r>
          </a:p>
        </p:txBody>
      </p:sp>
      <p:cxnSp>
        <p:nvCxnSpPr>
          <p:cNvPr id="61" name="直接箭头连接符 60">
            <a:extLst>
              <a:ext uri="{FF2B5EF4-FFF2-40B4-BE49-F238E27FC236}">
                <a16:creationId xmlns:a16="http://schemas.microsoft.com/office/drawing/2014/main" id="{807B97FA-A8B7-4EFC-ABE6-EED81BB609F9}"/>
              </a:ext>
            </a:extLst>
          </p:cNvPr>
          <p:cNvCxnSpPr>
            <a:cxnSpLocks/>
          </p:cNvCxnSpPr>
          <p:nvPr/>
        </p:nvCxnSpPr>
        <p:spPr>
          <a:xfrm>
            <a:off x="5484169" y="3335218"/>
            <a:ext cx="0" cy="93426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64" name="文本框 63">
            <a:extLst>
              <a:ext uri="{FF2B5EF4-FFF2-40B4-BE49-F238E27FC236}">
                <a16:creationId xmlns:a16="http://schemas.microsoft.com/office/drawing/2014/main" id="{085A1C77-0DCE-4224-9025-65106A4F9E1E}"/>
              </a:ext>
            </a:extLst>
          </p:cNvPr>
          <p:cNvSpPr txBox="1"/>
          <p:nvPr/>
        </p:nvSpPr>
        <p:spPr>
          <a:xfrm rot="16200000">
            <a:off x="6433155" y="3386588"/>
            <a:ext cx="461665" cy="1153280"/>
          </a:xfrm>
          <a:prstGeom prst="rect">
            <a:avLst/>
          </a:prstGeom>
          <a:noFill/>
        </p:spPr>
        <p:txBody>
          <a:bodyPr vert="eaVert" wrap="square" rtlCol="0">
            <a:spAutoFit/>
          </a:bodyPr>
          <a:lstStyle/>
          <a:p>
            <a:r>
              <a:rPr lang="en-GB" dirty="0"/>
              <a:t>projection</a:t>
            </a:r>
          </a:p>
        </p:txBody>
      </p:sp>
      <p:grpSp>
        <p:nvGrpSpPr>
          <p:cNvPr id="69" name="组合 68">
            <a:extLst>
              <a:ext uri="{FF2B5EF4-FFF2-40B4-BE49-F238E27FC236}">
                <a16:creationId xmlns:a16="http://schemas.microsoft.com/office/drawing/2014/main" id="{725BB9DD-1335-4A28-80E7-712FBE46D353}"/>
              </a:ext>
            </a:extLst>
          </p:cNvPr>
          <p:cNvGrpSpPr/>
          <p:nvPr/>
        </p:nvGrpSpPr>
        <p:grpSpPr>
          <a:xfrm>
            <a:off x="4539854" y="5337135"/>
            <a:ext cx="1829751" cy="408571"/>
            <a:chOff x="4539854" y="5337135"/>
            <a:chExt cx="1829751" cy="408571"/>
          </a:xfrm>
        </p:grpSpPr>
        <p:sp>
          <p:nvSpPr>
            <p:cNvPr id="66" name="矩形 65">
              <a:extLst>
                <a:ext uri="{FF2B5EF4-FFF2-40B4-BE49-F238E27FC236}">
                  <a16:creationId xmlns:a16="http://schemas.microsoft.com/office/drawing/2014/main" id="{3CE77A90-9968-4173-A843-A6AEA6222052}"/>
                </a:ext>
              </a:extLst>
            </p:cNvPr>
            <p:cNvSpPr/>
            <p:nvPr/>
          </p:nvSpPr>
          <p:spPr>
            <a:xfrm>
              <a:off x="4539854" y="5338904"/>
              <a:ext cx="492678" cy="406802"/>
            </a:xfrm>
            <a:prstGeom prst="rect">
              <a:avLst/>
            </a:prstGeom>
            <a:solidFill>
              <a:srgbClr val="2BA1F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a:t>xy</a:t>
              </a:r>
            </a:p>
          </p:txBody>
        </p:sp>
        <p:sp>
          <p:nvSpPr>
            <p:cNvPr id="67" name="矩形 66">
              <a:extLst>
                <a:ext uri="{FF2B5EF4-FFF2-40B4-BE49-F238E27FC236}">
                  <a16:creationId xmlns:a16="http://schemas.microsoft.com/office/drawing/2014/main" id="{06EC6C27-E3CD-4AAA-8AB7-B15E8905632A}"/>
                </a:ext>
              </a:extLst>
            </p:cNvPr>
            <p:cNvSpPr/>
            <p:nvPr/>
          </p:nvSpPr>
          <p:spPr>
            <a:xfrm>
              <a:off x="5208679" y="5337135"/>
              <a:ext cx="492677" cy="404850"/>
            </a:xfrm>
            <a:prstGeom prst="rect">
              <a:avLst/>
            </a:prstGeom>
            <a:solidFill>
              <a:srgbClr val="4FB0F6"/>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a:t>yz</a:t>
              </a:r>
            </a:p>
          </p:txBody>
        </p:sp>
        <p:sp>
          <p:nvSpPr>
            <p:cNvPr id="68" name="矩形 67">
              <a:extLst>
                <a:ext uri="{FF2B5EF4-FFF2-40B4-BE49-F238E27FC236}">
                  <a16:creationId xmlns:a16="http://schemas.microsoft.com/office/drawing/2014/main" id="{A7AB3C4A-682D-4944-96D4-58669BC29864}"/>
                </a:ext>
              </a:extLst>
            </p:cNvPr>
            <p:cNvSpPr/>
            <p:nvPr/>
          </p:nvSpPr>
          <p:spPr>
            <a:xfrm>
              <a:off x="5877503" y="5340856"/>
              <a:ext cx="492102" cy="404850"/>
            </a:xfrm>
            <a:prstGeom prst="rect">
              <a:avLst/>
            </a:prstGeom>
            <a:solidFill>
              <a:srgbClr val="4FB0F6"/>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a:t>xz</a:t>
              </a:r>
            </a:p>
          </p:txBody>
        </p:sp>
      </p:grpSp>
      <p:cxnSp>
        <p:nvCxnSpPr>
          <p:cNvPr id="71" name="直接箭头连接符 70">
            <a:extLst>
              <a:ext uri="{FF2B5EF4-FFF2-40B4-BE49-F238E27FC236}">
                <a16:creationId xmlns:a16="http://schemas.microsoft.com/office/drawing/2014/main" id="{56F74A4D-D651-46D8-AC41-7BCF5BD357BA}"/>
              </a:ext>
            </a:extLst>
          </p:cNvPr>
          <p:cNvCxnSpPr>
            <a:cxnSpLocks/>
          </p:cNvCxnSpPr>
          <p:nvPr/>
        </p:nvCxnSpPr>
        <p:spPr>
          <a:xfrm>
            <a:off x="4775667" y="4792507"/>
            <a:ext cx="5263" cy="512186"/>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p:cxnSp>
        <p:nvCxnSpPr>
          <p:cNvPr id="73" name="直接箭头连接符 72">
            <a:extLst>
              <a:ext uri="{FF2B5EF4-FFF2-40B4-BE49-F238E27FC236}">
                <a16:creationId xmlns:a16="http://schemas.microsoft.com/office/drawing/2014/main" id="{1385043F-0084-43A2-BC5F-8AE73D1824FF}"/>
              </a:ext>
            </a:extLst>
          </p:cNvPr>
          <p:cNvCxnSpPr>
            <a:cxnSpLocks/>
          </p:cNvCxnSpPr>
          <p:nvPr/>
        </p:nvCxnSpPr>
        <p:spPr>
          <a:xfrm>
            <a:off x="5449754" y="4788543"/>
            <a:ext cx="5263" cy="512186"/>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p:cxnSp>
        <p:nvCxnSpPr>
          <p:cNvPr id="74" name="直接箭头连接符 73">
            <a:extLst>
              <a:ext uri="{FF2B5EF4-FFF2-40B4-BE49-F238E27FC236}">
                <a16:creationId xmlns:a16="http://schemas.microsoft.com/office/drawing/2014/main" id="{10BC24A3-F7CB-4AC8-9825-E9CCB1DD98A8}"/>
              </a:ext>
            </a:extLst>
          </p:cNvPr>
          <p:cNvCxnSpPr>
            <a:cxnSpLocks/>
          </p:cNvCxnSpPr>
          <p:nvPr/>
        </p:nvCxnSpPr>
        <p:spPr>
          <a:xfrm>
            <a:off x="6108343" y="4788543"/>
            <a:ext cx="5263" cy="512186"/>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p:sp>
        <p:nvSpPr>
          <p:cNvPr id="75" name="文本框 74">
            <a:extLst>
              <a:ext uri="{FF2B5EF4-FFF2-40B4-BE49-F238E27FC236}">
                <a16:creationId xmlns:a16="http://schemas.microsoft.com/office/drawing/2014/main" id="{F751C375-0781-4A30-AB02-B779A813491C}"/>
              </a:ext>
            </a:extLst>
          </p:cNvPr>
          <p:cNvSpPr txBox="1"/>
          <p:nvPr/>
        </p:nvSpPr>
        <p:spPr>
          <a:xfrm rot="16200000">
            <a:off x="7374992" y="3822852"/>
            <a:ext cx="738664" cy="2598248"/>
          </a:xfrm>
          <a:prstGeom prst="rect">
            <a:avLst/>
          </a:prstGeom>
          <a:noFill/>
        </p:spPr>
        <p:txBody>
          <a:bodyPr vert="eaVert" wrap="square" rtlCol="0">
            <a:spAutoFit/>
          </a:bodyPr>
          <a:lstStyle/>
          <a:p>
            <a:r>
              <a:rPr lang="en-GB" dirty="0"/>
              <a:t>Adversarial training with Wasserstein distance</a:t>
            </a:r>
          </a:p>
        </p:txBody>
      </p:sp>
      <p:sp>
        <p:nvSpPr>
          <p:cNvPr id="76" name="矩形 75">
            <a:extLst>
              <a:ext uri="{FF2B5EF4-FFF2-40B4-BE49-F238E27FC236}">
                <a16:creationId xmlns:a16="http://schemas.microsoft.com/office/drawing/2014/main" id="{396E0FC0-147E-497D-8A15-8957207CE1CF}"/>
              </a:ext>
            </a:extLst>
          </p:cNvPr>
          <p:cNvSpPr/>
          <p:nvPr/>
        </p:nvSpPr>
        <p:spPr>
          <a:xfrm>
            <a:off x="8165664" y="1805450"/>
            <a:ext cx="256156" cy="876639"/>
          </a:xfrm>
          <a:prstGeom prst="rect">
            <a:avLst/>
          </a:prstGeom>
          <a:solidFill>
            <a:srgbClr val="92D05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400" dirty="0"/>
              <a:t>XRD’</a:t>
            </a:r>
          </a:p>
        </p:txBody>
      </p:sp>
      <p:cxnSp>
        <p:nvCxnSpPr>
          <p:cNvPr id="77" name="直接箭头连接符 76">
            <a:extLst>
              <a:ext uri="{FF2B5EF4-FFF2-40B4-BE49-F238E27FC236}">
                <a16:creationId xmlns:a16="http://schemas.microsoft.com/office/drawing/2014/main" id="{026F0297-8A7F-4BDE-B6DD-0D1FB7545C78}"/>
              </a:ext>
            </a:extLst>
          </p:cNvPr>
          <p:cNvCxnSpPr>
            <a:cxnSpLocks/>
          </p:cNvCxnSpPr>
          <p:nvPr/>
        </p:nvCxnSpPr>
        <p:spPr>
          <a:xfrm>
            <a:off x="5940456" y="2943044"/>
            <a:ext cx="2030437" cy="2284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79" name="文本框 78">
            <a:extLst>
              <a:ext uri="{FF2B5EF4-FFF2-40B4-BE49-F238E27FC236}">
                <a16:creationId xmlns:a16="http://schemas.microsoft.com/office/drawing/2014/main" id="{D7A197F4-C540-4A96-AA8B-FCDD33730102}"/>
              </a:ext>
            </a:extLst>
          </p:cNvPr>
          <p:cNvSpPr txBox="1"/>
          <p:nvPr/>
        </p:nvSpPr>
        <p:spPr>
          <a:xfrm rot="16200000">
            <a:off x="6708692" y="1936555"/>
            <a:ext cx="461665" cy="1651836"/>
          </a:xfrm>
          <a:prstGeom prst="rect">
            <a:avLst/>
          </a:prstGeom>
          <a:noFill/>
        </p:spPr>
        <p:txBody>
          <a:bodyPr vert="eaVert" wrap="square" rtlCol="0">
            <a:spAutoFit/>
          </a:bodyPr>
          <a:lstStyle/>
          <a:p>
            <a:r>
              <a:rPr lang="en-GB" dirty="0"/>
              <a:t>Debye formula</a:t>
            </a:r>
          </a:p>
        </p:txBody>
      </p:sp>
      <p:sp>
        <p:nvSpPr>
          <p:cNvPr id="81" name="文本框 80">
            <a:extLst>
              <a:ext uri="{FF2B5EF4-FFF2-40B4-BE49-F238E27FC236}">
                <a16:creationId xmlns:a16="http://schemas.microsoft.com/office/drawing/2014/main" id="{C99454B7-99CA-4494-9FEB-752C5D89E7E3}"/>
              </a:ext>
            </a:extLst>
          </p:cNvPr>
          <p:cNvSpPr txBox="1"/>
          <p:nvPr/>
        </p:nvSpPr>
        <p:spPr>
          <a:xfrm rot="16200000">
            <a:off x="6863794" y="2111838"/>
            <a:ext cx="461665" cy="2252370"/>
          </a:xfrm>
          <a:prstGeom prst="rect">
            <a:avLst/>
          </a:prstGeom>
          <a:noFill/>
        </p:spPr>
        <p:txBody>
          <a:bodyPr vert="eaVert" wrap="square" rtlCol="0">
            <a:spAutoFit/>
          </a:bodyPr>
          <a:lstStyle/>
          <a:p>
            <a:r>
              <a:rPr lang="en-GB" dirty="0"/>
              <a:t>Supervised learning</a:t>
            </a:r>
          </a:p>
        </p:txBody>
      </p:sp>
      <p:cxnSp>
        <p:nvCxnSpPr>
          <p:cNvPr id="84" name="直接箭头连接符 83">
            <a:extLst>
              <a:ext uri="{FF2B5EF4-FFF2-40B4-BE49-F238E27FC236}">
                <a16:creationId xmlns:a16="http://schemas.microsoft.com/office/drawing/2014/main" id="{EB1868BB-FECC-453A-B0DA-9FFCCFBC29EB}"/>
              </a:ext>
            </a:extLst>
          </p:cNvPr>
          <p:cNvCxnSpPr>
            <a:cxnSpLocks/>
          </p:cNvCxnSpPr>
          <p:nvPr/>
        </p:nvCxnSpPr>
        <p:spPr>
          <a:xfrm>
            <a:off x="8291110" y="2762473"/>
            <a:ext cx="5263" cy="512186"/>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p:cxnSp>
        <p:nvCxnSpPr>
          <p:cNvPr id="85" name="直接箭头连接符 84">
            <a:extLst>
              <a:ext uri="{FF2B5EF4-FFF2-40B4-BE49-F238E27FC236}">
                <a16:creationId xmlns:a16="http://schemas.microsoft.com/office/drawing/2014/main" id="{4EB64B8D-B956-4B7A-A4EC-DF2A6774449F}"/>
              </a:ext>
            </a:extLst>
          </p:cNvPr>
          <p:cNvCxnSpPr>
            <a:cxnSpLocks/>
          </p:cNvCxnSpPr>
          <p:nvPr/>
        </p:nvCxnSpPr>
        <p:spPr>
          <a:xfrm flipH="1">
            <a:off x="4780930" y="3345535"/>
            <a:ext cx="706004" cy="92394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88" name="直接箭头连接符 87">
            <a:extLst>
              <a:ext uri="{FF2B5EF4-FFF2-40B4-BE49-F238E27FC236}">
                <a16:creationId xmlns:a16="http://schemas.microsoft.com/office/drawing/2014/main" id="{925BFC33-A807-4547-B870-9CC06EEF760F}"/>
              </a:ext>
            </a:extLst>
          </p:cNvPr>
          <p:cNvCxnSpPr>
            <a:cxnSpLocks/>
          </p:cNvCxnSpPr>
          <p:nvPr/>
        </p:nvCxnSpPr>
        <p:spPr>
          <a:xfrm>
            <a:off x="5490063" y="3359419"/>
            <a:ext cx="700110" cy="87918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pSp>
        <p:nvGrpSpPr>
          <p:cNvPr id="97" name="组合 96">
            <a:extLst>
              <a:ext uri="{FF2B5EF4-FFF2-40B4-BE49-F238E27FC236}">
                <a16:creationId xmlns:a16="http://schemas.microsoft.com/office/drawing/2014/main" id="{F3A2B108-F9E3-4AA5-8EFB-5D78F657B074}"/>
              </a:ext>
            </a:extLst>
          </p:cNvPr>
          <p:cNvGrpSpPr/>
          <p:nvPr/>
        </p:nvGrpSpPr>
        <p:grpSpPr>
          <a:xfrm>
            <a:off x="241322" y="4472745"/>
            <a:ext cx="2699876" cy="1267265"/>
            <a:chOff x="259183" y="4221624"/>
            <a:chExt cx="2699876" cy="1267265"/>
          </a:xfrm>
        </p:grpSpPr>
        <p:sp>
          <p:nvSpPr>
            <p:cNvPr id="92" name="矩形 91">
              <a:extLst>
                <a:ext uri="{FF2B5EF4-FFF2-40B4-BE49-F238E27FC236}">
                  <a16:creationId xmlns:a16="http://schemas.microsoft.com/office/drawing/2014/main" id="{2112B6DB-8562-4B07-AF5B-A0FCB604843A}"/>
                </a:ext>
              </a:extLst>
            </p:cNvPr>
            <p:cNvSpPr/>
            <p:nvPr/>
          </p:nvSpPr>
          <p:spPr>
            <a:xfrm>
              <a:off x="259183" y="4409785"/>
              <a:ext cx="1051790" cy="89094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err="1"/>
                <a:t>xyz</a:t>
              </a:r>
              <a:r>
                <a:rPr lang="en-GB" dirty="0"/>
                <a:t> </a:t>
              </a:r>
            </a:p>
          </p:txBody>
        </p:sp>
        <p:sp>
          <p:nvSpPr>
            <p:cNvPr id="93" name="文本框 92">
              <a:extLst>
                <a:ext uri="{FF2B5EF4-FFF2-40B4-BE49-F238E27FC236}">
                  <a16:creationId xmlns:a16="http://schemas.microsoft.com/office/drawing/2014/main" id="{F1351563-410C-47B9-99D4-B40AFEFD4AFF}"/>
                </a:ext>
              </a:extLst>
            </p:cNvPr>
            <p:cNvSpPr txBox="1"/>
            <p:nvPr/>
          </p:nvSpPr>
          <p:spPr>
            <a:xfrm>
              <a:off x="1538792" y="4465550"/>
              <a:ext cx="1235359" cy="369332"/>
            </a:xfrm>
            <a:prstGeom prst="rect">
              <a:avLst/>
            </a:prstGeom>
            <a:noFill/>
          </p:spPr>
          <p:txBody>
            <a:bodyPr wrap="square" rtlCol="0">
              <a:spAutoFit/>
            </a:bodyPr>
            <a:lstStyle/>
            <a:p>
              <a:r>
                <a:rPr lang="en-GB" dirty="0"/>
                <a:t>encode</a:t>
              </a:r>
            </a:p>
          </p:txBody>
        </p:sp>
        <p:sp>
          <p:nvSpPr>
            <p:cNvPr id="94" name="文本框 93">
              <a:extLst>
                <a:ext uri="{FF2B5EF4-FFF2-40B4-BE49-F238E27FC236}">
                  <a16:creationId xmlns:a16="http://schemas.microsoft.com/office/drawing/2014/main" id="{7B5321CF-58CC-485E-BE95-49263F1AA545}"/>
                </a:ext>
              </a:extLst>
            </p:cNvPr>
            <p:cNvSpPr txBox="1"/>
            <p:nvPr/>
          </p:nvSpPr>
          <p:spPr>
            <a:xfrm>
              <a:off x="1500152" y="4888923"/>
              <a:ext cx="1235359" cy="369332"/>
            </a:xfrm>
            <a:prstGeom prst="rect">
              <a:avLst/>
            </a:prstGeom>
            <a:noFill/>
          </p:spPr>
          <p:txBody>
            <a:bodyPr wrap="square" rtlCol="0">
              <a:spAutoFit/>
            </a:bodyPr>
            <a:lstStyle/>
            <a:p>
              <a:r>
                <a:rPr lang="en-GB" dirty="0" err="1"/>
                <a:t>PointNet</a:t>
              </a:r>
              <a:endParaRPr lang="en-GB" dirty="0"/>
            </a:p>
          </p:txBody>
        </p:sp>
        <p:cxnSp>
          <p:nvCxnSpPr>
            <p:cNvPr id="95" name="直接箭头连接符 94">
              <a:extLst>
                <a:ext uri="{FF2B5EF4-FFF2-40B4-BE49-F238E27FC236}">
                  <a16:creationId xmlns:a16="http://schemas.microsoft.com/office/drawing/2014/main" id="{EDF9D952-56D9-4557-9B0D-767D04D6E65F}"/>
                </a:ext>
              </a:extLst>
            </p:cNvPr>
            <p:cNvCxnSpPr>
              <a:cxnSpLocks/>
            </p:cNvCxnSpPr>
            <p:nvPr/>
          </p:nvCxnSpPr>
          <p:spPr>
            <a:xfrm>
              <a:off x="1433281" y="4834882"/>
              <a:ext cx="1162050"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96" name="矩形 95">
              <a:extLst>
                <a:ext uri="{FF2B5EF4-FFF2-40B4-BE49-F238E27FC236}">
                  <a16:creationId xmlns:a16="http://schemas.microsoft.com/office/drawing/2014/main" id="{3BC4B70C-E68A-4C7A-B5F0-89A35F8D1D3E}"/>
                </a:ext>
              </a:extLst>
            </p:cNvPr>
            <p:cNvSpPr/>
            <p:nvPr/>
          </p:nvSpPr>
          <p:spPr>
            <a:xfrm>
              <a:off x="2835980" y="4221624"/>
              <a:ext cx="123079" cy="1267265"/>
            </a:xfrm>
            <a:prstGeom prst="rect">
              <a:avLst/>
            </a:prstGeom>
            <a:solidFill>
              <a:srgbClr val="2BA1F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200" dirty="0"/>
            </a:p>
          </p:txBody>
        </p:sp>
      </p:grpSp>
      <p:cxnSp>
        <p:nvCxnSpPr>
          <p:cNvPr id="98" name="直接箭头连接符 97">
            <a:extLst>
              <a:ext uri="{FF2B5EF4-FFF2-40B4-BE49-F238E27FC236}">
                <a16:creationId xmlns:a16="http://schemas.microsoft.com/office/drawing/2014/main" id="{7C479CD7-9C67-43CC-B385-7E8E24A906A2}"/>
              </a:ext>
            </a:extLst>
          </p:cNvPr>
          <p:cNvCxnSpPr>
            <a:cxnSpLocks/>
          </p:cNvCxnSpPr>
          <p:nvPr/>
        </p:nvCxnSpPr>
        <p:spPr>
          <a:xfrm>
            <a:off x="2879658" y="3669874"/>
            <a:ext cx="0" cy="677920"/>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p:sp>
        <p:nvSpPr>
          <p:cNvPr id="100" name="文本框 99">
            <a:extLst>
              <a:ext uri="{FF2B5EF4-FFF2-40B4-BE49-F238E27FC236}">
                <a16:creationId xmlns:a16="http://schemas.microsoft.com/office/drawing/2014/main" id="{67F929D8-53B5-42D5-82F6-EC913B08F675}"/>
              </a:ext>
            </a:extLst>
          </p:cNvPr>
          <p:cNvSpPr txBox="1"/>
          <p:nvPr/>
        </p:nvSpPr>
        <p:spPr>
          <a:xfrm rot="16200000">
            <a:off x="1171114" y="2759146"/>
            <a:ext cx="738664" cy="2598248"/>
          </a:xfrm>
          <a:prstGeom prst="rect">
            <a:avLst/>
          </a:prstGeom>
          <a:noFill/>
        </p:spPr>
        <p:txBody>
          <a:bodyPr vert="eaVert" wrap="square" rtlCol="0">
            <a:spAutoFit/>
          </a:bodyPr>
          <a:lstStyle/>
          <a:p>
            <a:r>
              <a:rPr lang="en-GB" dirty="0"/>
              <a:t>Adversarial training with Wasserstein distance</a:t>
            </a:r>
          </a:p>
        </p:txBody>
      </p:sp>
      <p:cxnSp>
        <p:nvCxnSpPr>
          <p:cNvPr id="101" name="直接箭头连接符 100">
            <a:extLst>
              <a:ext uri="{FF2B5EF4-FFF2-40B4-BE49-F238E27FC236}">
                <a16:creationId xmlns:a16="http://schemas.microsoft.com/office/drawing/2014/main" id="{E6727B75-013E-4391-B851-FE046677B2FE}"/>
              </a:ext>
            </a:extLst>
          </p:cNvPr>
          <p:cNvCxnSpPr>
            <a:cxnSpLocks/>
          </p:cNvCxnSpPr>
          <p:nvPr/>
        </p:nvCxnSpPr>
        <p:spPr>
          <a:xfrm flipV="1">
            <a:off x="5415128" y="1112294"/>
            <a:ext cx="0" cy="128844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05" name="文本框 104">
            <a:extLst>
              <a:ext uri="{FF2B5EF4-FFF2-40B4-BE49-F238E27FC236}">
                <a16:creationId xmlns:a16="http://schemas.microsoft.com/office/drawing/2014/main" id="{3C5AD7B1-DAAE-4A50-BFFE-5E53FA4439D9}"/>
              </a:ext>
            </a:extLst>
          </p:cNvPr>
          <p:cNvSpPr txBox="1"/>
          <p:nvPr/>
        </p:nvSpPr>
        <p:spPr>
          <a:xfrm rot="16200000">
            <a:off x="6495352" y="581788"/>
            <a:ext cx="738664" cy="2524505"/>
          </a:xfrm>
          <a:prstGeom prst="rect">
            <a:avLst/>
          </a:prstGeom>
          <a:noFill/>
        </p:spPr>
        <p:txBody>
          <a:bodyPr vert="eaVert" wrap="square" rtlCol="0">
            <a:spAutoFit/>
          </a:bodyPr>
          <a:lstStyle/>
          <a:p>
            <a:r>
              <a:rPr lang="en-GB" dirty="0"/>
              <a:t>Supervised</a:t>
            </a:r>
          </a:p>
          <a:p>
            <a:r>
              <a:rPr lang="en-GB" dirty="0"/>
              <a:t>learning</a:t>
            </a:r>
          </a:p>
        </p:txBody>
      </p:sp>
      <p:sp>
        <p:nvSpPr>
          <p:cNvPr id="106" name="文本框 105">
            <a:extLst>
              <a:ext uri="{FF2B5EF4-FFF2-40B4-BE49-F238E27FC236}">
                <a16:creationId xmlns:a16="http://schemas.microsoft.com/office/drawing/2014/main" id="{51D5588E-6FC3-472A-980F-C37E9F5F2659}"/>
              </a:ext>
            </a:extLst>
          </p:cNvPr>
          <p:cNvSpPr txBox="1"/>
          <p:nvPr/>
        </p:nvSpPr>
        <p:spPr>
          <a:xfrm rot="16200000">
            <a:off x="4935491" y="578485"/>
            <a:ext cx="738664" cy="2524505"/>
          </a:xfrm>
          <a:prstGeom prst="rect">
            <a:avLst/>
          </a:prstGeom>
          <a:noFill/>
        </p:spPr>
        <p:txBody>
          <a:bodyPr vert="eaVert" wrap="square" rtlCol="0">
            <a:spAutoFit/>
          </a:bodyPr>
          <a:lstStyle/>
          <a:p>
            <a:r>
              <a:rPr lang="en-GB" dirty="0"/>
              <a:t>Physical</a:t>
            </a:r>
          </a:p>
          <a:p>
            <a:r>
              <a:rPr lang="en-GB" dirty="0"/>
              <a:t>constraints</a:t>
            </a:r>
          </a:p>
        </p:txBody>
      </p:sp>
      <p:sp>
        <p:nvSpPr>
          <p:cNvPr id="107" name="矩形 106">
            <a:extLst>
              <a:ext uri="{FF2B5EF4-FFF2-40B4-BE49-F238E27FC236}">
                <a16:creationId xmlns:a16="http://schemas.microsoft.com/office/drawing/2014/main" id="{17AB0109-2EDF-4B88-8086-2058DC2660C5}"/>
              </a:ext>
            </a:extLst>
          </p:cNvPr>
          <p:cNvSpPr/>
          <p:nvPr/>
        </p:nvSpPr>
        <p:spPr>
          <a:xfrm>
            <a:off x="3719065" y="3732395"/>
            <a:ext cx="644006" cy="35297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a:t>FES </a:t>
            </a:r>
          </a:p>
        </p:txBody>
      </p:sp>
      <p:cxnSp>
        <p:nvCxnSpPr>
          <p:cNvPr id="108" name="直接箭头连接符 107">
            <a:extLst>
              <a:ext uri="{FF2B5EF4-FFF2-40B4-BE49-F238E27FC236}">
                <a16:creationId xmlns:a16="http://schemas.microsoft.com/office/drawing/2014/main" id="{1CC931E9-058C-479A-B5B8-4130C25CA850}"/>
              </a:ext>
            </a:extLst>
          </p:cNvPr>
          <p:cNvCxnSpPr>
            <a:cxnSpLocks/>
          </p:cNvCxnSpPr>
          <p:nvPr/>
        </p:nvCxnSpPr>
        <p:spPr>
          <a:xfrm flipV="1">
            <a:off x="4024282" y="3318103"/>
            <a:ext cx="1949" cy="34340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13" name="矩形 112">
            <a:extLst>
              <a:ext uri="{FF2B5EF4-FFF2-40B4-BE49-F238E27FC236}">
                <a16:creationId xmlns:a16="http://schemas.microsoft.com/office/drawing/2014/main" id="{1824974E-210C-4E56-84A6-B71D97C0413A}"/>
              </a:ext>
            </a:extLst>
          </p:cNvPr>
          <p:cNvSpPr/>
          <p:nvPr/>
        </p:nvSpPr>
        <p:spPr>
          <a:xfrm>
            <a:off x="1656729" y="2151331"/>
            <a:ext cx="786951" cy="36933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a:t>FES </a:t>
            </a:r>
            <a:r>
              <a:rPr lang="zh-CN" altLang="en-US" dirty="0"/>
              <a:t>？</a:t>
            </a:r>
            <a:r>
              <a:rPr lang="en-GB" dirty="0"/>
              <a:t> </a:t>
            </a:r>
          </a:p>
        </p:txBody>
      </p:sp>
      <p:sp>
        <p:nvSpPr>
          <p:cNvPr id="114" name="矩形 113">
            <a:extLst>
              <a:ext uri="{FF2B5EF4-FFF2-40B4-BE49-F238E27FC236}">
                <a16:creationId xmlns:a16="http://schemas.microsoft.com/office/drawing/2014/main" id="{E0B1BFE4-0BD0-4C05-BB2C-ED6B300C29D2}"/>
              </a:ext>
            </a:extLst>
          </p:cNvPr>
          <p:cNvSpPr/>
          <p:nvPr/>
        </p:nvSpPr>
        <p:spPr>
          <a:xfrm>
            <a:off x="1625316" y="5557319"/>
            <a:ext cx="786951" cy="36933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a:t>FES </a:t>
            </a:r>
            <a:r>
              <a:rPr lang="zh-CN" altLang="en-US" dirty="0"/>
              <a:t>？</a:t>
            </a:r>
            <a:r>
              <a:rPr lang="en-GB" dirty="0"/>
              <a:t> </a:t>
            </a:r>
          </a:p>
        </p:txBody>
      </p:sp>
    </p:spTree>
    <p:extLst>
      <p:ext uri="{BB962C8B-B14F-4D97-AF65-F5344CB8AC3E}">
        <p14:creationId xmlns:p14="http://schemas.microsoft.com/office/powerpoint/2010/main" val="26487923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33C49FB1-E1E1-4F5D-92B7-0879CD3BFABD}"/>
              </a:ext>
            </a:extLst>
          </p:cNvPr>
          <p:cNvSpPr txBox="1"/>
          <p:nvPr/>
        </p:nvSpPr>
        <p:spPr>
          <a:xfrm>
            <a:off x="155448" y="1043290"/>
            <a:ext cx="6739128" cy="523220"/>
          </a:xfrm>
          <a:prstGeom prst="rect">
            <a:avLst/>
          </a:prstGeom>
          <a:noFill/>
        </p:spPr>
        <p:txBody>
          <a:bodyPr wrap="square">
            <a:spAutoFit/>
          </a:bodyPr>
          <a:lstStyle/>
          <a:p>
            <a:pPr marL="342900" indent="-342900">
              <a:buFont typeface="Arial" panose="020B0604020202020204" pitchFamily="34" charset="0"/>
              <a:buChar char="•"/>
            </a:pPr>
            <a:r>
              <a:rPr lang="en-US" sz="2800" dirty="0">
                <a:solidFill>
                  <a:schemeClr val="tx1"/>
                </a:solidFill>
              </a:rPr>
              <a:t>Visualization</a:t>
            </a:r>
            <a:endParaRPr lang="en-US" sz="2000" dirty="0"/>
          </a:p>
        </p:txBody>
      </p:sp>
      <p:pic>
        <p:nvPicPr>
          <p:cNvPr id="9" name="图片 8" descr="图表, 散点图&#10;&#10;描述已自动生成">
            <a:extLst>
              <a:ext uri="{FF2B5EF4-FFF2-40B4-BE49-F238E27FC236}">
                <a16:creationId xmlns:a16="http://schemas.microsoft.com/office/drawing/2014/main" id="{CB145D83-ED6C-4657-8424-CEDB76B1A6C1}"/>
              </a:ext>
            </a:extLst>
          </p:cNvPr>
          <p:cNvPicPr>
            <a:picLocks noChangeAspect="1"/>
          </p:cNvPicPr>
          <p:nvPr/>
        </p:nvPicPr>
        <p:blipFill>
          <a:blip r:embed="rId2"/>
          <a:stretch>
            <a:fillRect/>
          </a:stretch>
        </p:blipFill>
        <p:spPr>
          <a:xfrm>
            <a:off x="2538056" y="1501935"/>
            <a:ext cx="6580777" cy="2584143"/>
          </a:xfrm>
          <a:prstGeom prst="rect">
            <a:avLst/>
          </a:prstGeom>
        </p:spPr>
      </p:pic>
      <p:sp>
        <p:nvSpPr>
          <p:cNvPr id="10" name="文本框 9">
            <a:extLst>
              <a:ext uri="{FF2B5EF4-FFF2-40B4-BE49-F238E27FC236}">
                <a16:creationId xmlns:a16="http://schemas.microsoft.com/office/drawing/2014/main" id="{974CA518-88E2-4234-A7D5-C824F81F1F2D}"/>
              </a:ext>
            </a:extLst>
          </p:cNvPr>
          <p:cNvSpPr txBox="1"/>
          <p:nvPr/>
        </p:nvSpPr>
        <p:spPr>
          <a:xfrm>
            <a:off x="3895344" y="848568"/>
            <a:ext cx="4187952" cy="369332"/>
          </a:xfrm>
          <a:prstGeom prst="rect">
            <a:avLst/>
          </a:prstGeom>
          <a:noFill/>
        </p:spPr>
        <p:txBody>
          <a:bodyPr wrap="square" rtlCol="0">
            <a:spAutoFit/>
          </a:bodyPr>
          <a:lstStyle/>
          <a:p>
            <a:r>
              <a:rPr lang="en-GB" dirty="0"/>
              <a:t>P</a:t>
            </a:r>
            <a:r>
              <a:rPr lang="en-US" altLang="zh-CN" dirty="0" err="1"/>
              <a:t>eriodic</a:t>
            </a:r>
            <a:r>
              <a:rPr lang="en-US" altLang="zh-CN" dirty="0"/>
              <a:t> Boundary Condition ?</a:t>
            </a:r>
            <a:endParaRPr lang="en-GB" dirty="0"/>
          </a:p>
        </p:txBody>
      </p:sp>
      <p:pic>
        <p:nvPicPr>
          <p:cNvPr id="12" name="图片 11" descr="图表&#10;&#10;描述已自动生成">
            <a:extLst>
              <a:ext uri="{FF2B5EF4-FFF2-40B4-BE49-F238E27FC236}">
                <a16:creationId xmlns:a16="http://schemas.microsoft.com/office/drawing/2014/main" id="{06820847-3CCC-423D-AC86-DC4D48F4D12F}"/>
              </a:ext>
            </a:extLst>
          </p:cNvPr>
          <p:cNvPicPr>
            <a:picLocks noChangeAspect="1"/>
          </p:cNvPicPr>
          <p:nvPr/>
        </p:nvPicPr>
        <p:blipFill>
          <a:blip r:embed="rId3"/>
          <a:stretch>
            <a:fillRect/>
          </a:stretch>
        </p:blipFill>
        <p:spPr>
          <a:xfrm>
            <a:off x="2538056" y="4040621"/>
            <a:ext cx="6605944" cy="2280732"/>
          </a:xfrm>
          <a:prstGeom prst="rect">
            <a:avLst/>
          </a:prstGeom>
        </p:spPr>
      </p:pic>
      <p:sp>
        <p:nvSpPr>
          <p:cNvPr id="13" name="文本框 12">
            <a:extLst>
              <a:ext uri="{FF2B5EF4-FFF2-40B4-BE49-F238E27FC236}">
                <a16:creationId xmlns:a16="http://schemas.microsoft.com/office/drawing/2014/main" id="{66600C6E-7D78-4106-ADB6-3AF838315998}"/>
              </a:ext>
            </a:extLst>
          </p:cNvPr>
          <p:cNvSpPr txBox="1"/>
          <p:nvPr/>
        </p:nvSpPr>
        <p:spPr>
          <a:xfrm>
            <a:off x="807256" y="2306107"/>
            <a:ext cx="1581912" cy="369332"/>
          </a:xfrm>
          <a:prstGeom prst="rect">
            <a:avLst/>
          </a:prstGeom>
          <a:noFill/>
        </p:spPr>
        <p:txBody>
          <a:bodyPr wrap="square" rtlCol="0">
            <a:spAutoFit/>
          </a:bodyPr>
          <a:lstStyle/>
          <a:p>
            <a:r>
              <a:rPr lang="en-GB" dirty="0"/>
              <a:t>Generated </a:t>
            </a:r>
          </a:p>
        </p:txBody>
      </p:sp>
      <p:sp>
        <p:nvSpPr>
          <p:cNvPr id="14" name="文本框 13">
            <a:extLst>
              <a:ext uri="{FF2B5EF4-FFF2-40B4-BE49-F238E27FC236}">
                <a16:creationId xmlns:a16="http://schemas.microsoft.com/office/drawing/2014/main" id="{B889AA2B-4295-4106-B3AB-E93D3B1B79C4}"/>
              </a:ext>
            </a:extLst>
          </p:cNvPr>
          <p:cNvSpPr txBox="1"/>
          <p:nvPr/>
        </p:nvSpPr>
        <p:spPr>
          <a:xfrm>
            <a:off x="734104" y="4804422"/>
            <a:ext cx="1581912" cy="369332"/>
          </a:xfrm>
          <a:prstGeom prst="rect">
            <a:avLst/>
          </a:prstGeom>
          <a:noFill/>
        </p:spPr>
        <p:txBody>
          <a:bodyPr wrap="square" rtlCol="0">
            <a:spAutoFit/>
          </a:bodyPr>
          <a:lstStyle/>
          <a:p>
            <a:r>
              <a:rPr lang="en-GB" dirty="0"/>
              <a:t>Ground truth </a:t>
            </a:r>
          </a:p>
        </p:txBody>
      </p:sp>
      <p:sp>
        <p:nvSpPr>
          <p:cNvPr id="2" name="椭圆 1">
            <a:extLst>
              <a:ext uri="{FF2B5EF4-FFF2-40B4-BE49-F238E27FC236}">
                <a16:creationId xmlns:a16="http://schemas.microsoft.com/office/drawing/2014/main" id="{4152FE04-67DB-454C-976C-F5FB8E502757}"/>
              </a:ext>
            </a:extLst>
          </p:cNvPr>
          <p:cNvSpPr/>
          <p:nvPr/>
        </p:nvSpPr>
        <p:spPr>
          <a:xfrm>
            <a:off x="7214616" y="3257768"/>
            <a:ext cx="310896" cy="342463"/>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11" name="椭圆 10">
            <a:extLst>
              <a:ext uri="{FF2B5EF4-FFF2-40B4-BE49-F238E27FC236}">
                <a16:creationId xmlns:a16="http://schemas.microsoft.com/office/drawing/2014/main" id="{0E2A9976-85B7-43E5-94AD-FEFECF8FC890}"/>
              </a:ext>
            </a:extLst>
          </p:cNvPr>
          <p:cNvSpPr/>
          <p:nvPr/>
        </p:nvSpPr>
        <p:spPr>
          <a:xfrm>
            <a:off x="8689384" y="1462883"/>
            <a:ext cx="310896" cy="342463"/>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3799277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图表, 散点图&#10;&#10;描述已自动生成">
            <a:extLst>
              <a:ext uri="{FF2B5EF4-FFF2-40B4-BE49-F238E27FC236}">
                <a16:creationId xmlns:a16="http://schemas.microsoft.com/office/drawing/2014/main" id="{1C754567-042B-4C1D-A281-A5C7FFC96225}"/>
              </a:ext>
            </a:extLst>
          </p:cNvPr>
          <p:cNvPicPr>
            <a:picLocks noChangeAspect="1"/>
          </p:cNvPicPr>
          <p:nvPr/>
        </p:nvPicPr>
        <p:blipFill>
          <a:blip r:embed="rId2"/>
          <a:stretch>
            <a:fillRect/>
          </a:stretch>
        </p:blipFill>
        <p:spPr>
          <a:xfrm>
            <a:off x="1766808" y="1054034"/>
            <a:ext cx="7157736" cy="2816275"/>
          </a:xfrm>
          <a:prstGeom prst="rect">
            <a:avLst/>
          </a:prstGeom>
        </p:spPr>
      </p:pic>
      <p:pic>
        <p:nvPicPr>
          <p:cNvPr id="9" name="图片 8" descr="散点图&#10;&#10;中度可信度描述已自动生成">
            <a:extLst>
              <a:ext uri="{FF2B5EF4-FFF2-40B4-BE49-F238E27FC236}">
                <a16:creationId xmlns:a16="http://schemas.microsoft.com/office/drawing/2014/main" id="{5BAF1E67-2661-46AF-9BB2-EE5632D29142}"/>
              </a:ext>
            </a:extLst>
          </p:cNvPr>
          <p:cNvPicPr>
            <a:picLocks noChangeAspect="1"/>
          </p:cNvPicPr>
          <p:nvPr/>
        </p:nvPicPr>
        <p:blipFill>
          <a:blip r:embed="rId3"/>
          <a:stretch>
            <a:fillRect/>
          </a:stretch>
        </p:blipFill>
        <p:spPr>
          <a:xfrm>
            <a:off x="1766808" y="3870309"/>
            <a:ext cx="7157736" cy="2471240"/>
          </a:xfrm>
          <a:prstGeom prst="rect">
            <a:avLst/>
          </a:prstGeom>
        </p:spPr>
      </p:pic>
      <p:sp>
        <p:nvSpPr>
          <p:cNvPr id="11" name="文本框 10">
            <a:extLst>
              <a:ext uri="{FF2B5EF4-FFF2-40B4-BE49-F238E27FC236}">
                <a16:creationId xmlns:a16="http://schemas.microsoft.com/office/drawing/2014/main" id="{4C67C771-2FE3-4ACF-AF38-46A5B18709D9}"/>
              </a:ext>
            </a:extLst>
          </p:cNvPr>
          <p:cNvSpPr txBox="1"/>
          <p:nvPr/>
        </p:nvSpPr>
        <p:spPr>
          <a:xfrm>
            <a:off x="322624" y="2261037"/>
            <a:ext cx="1581912" cy="369332"/>
          </a:xfrm>
          <a:prstGeom prst="rect">
            <a:avLst/>
          </a:prstGeom>
          <a:noFill/>
        </p:spPr>
        <p:txBody>
          <a:bodyPr wrap="square" rtlCol="0">
            <a:spAutoFit/>
          </a:bodyPr>
          <a:lstStyle/>
          <a:p>
            <a:r>
              <a:rPr lang="en-GB" dirty="0"/>
              <a:t>Generated </a:t>
            </a:r>
          </a:p>
        </p:txBody>
      </p:sp>
      <p:sp>
        <p:nvSpPr>
          <p:cNvPr id="12" name="文本框 11">
            <a:extLst>
              <a:ext uri="{FF2B5EF4-FFF2-40B4-BE49-F238E27FC236}">
                <a16:creationId xmlns:a16="http://schemas.microsoft.com/office/drawing/2014/main" id="{0316F8DD-7B83-4BC5-AB58-4F9B4E14BC36}"/>
              </a:ext>
            </a:extLst>
          </p:cNvPr>
          <p:cNvSpPr txBox="1"/>
          <p:nvPr/>
        </p:nvSpPr>
        <p:spPr>
          <a:xfrm>
            <a:off x="184896" y="4740419"/>
            <a:ext cx="1581912" cy="369332"/>
          </a:xfrm>
          <a:prstGeom prst="rect">
            <a:avLst/>
          </a:prstGeom>
          <a:noFill/>
        </p:spPr>
        <p:txBody>
          <a:bodyPr wrap="square" rtlCol="0">
            <a:spAutoFit/>
          </a:bodyPr>
          <a:lstStyle/>
          <a:p>
            <a:r>
              <a:rPr lang="en-GB" dirty="0"/>
              <a:t>Ground truth </a:t>
            </a:r>
          </a:p>
        </p:txBody>
      </p:sp>
      <p:sp>
        <p:nvSpPr>
          <p:cNvPr id="13" name="文本框 12">
            <a:extLst>
              <a:ext uri="{FF2B5EF4-FFF2-40B4-BE49-F238E27FC236}">
                <a16:creationId xmlns:a16="http://schemas.microsoft.com/office/drawing/2014/main" id="{C86F244E-5B1A-4CCA-85E8-1196B1D56022}"/>
              </a:ext>
            </a:extLst>
          </p:cNvPr>
          <p:cNvSpPr txBox="1"/>
          <p:nvPr/>
        </p:nvSpPr>
        <p:spPr>
          <a:xfrm>
            <a:off x="3685032" y="596079"/>
            <a:ext cx="4123944" cy="369332"/>
          </a:xfrm>
          <a:prstGeom prst="rect">
            <a:avLst/>
          </a:prstGeom>
          <a:noFill/>
        </p:spPr>
        <p:txBody>
          <a:bodyPr wrap="square" rtlCol="0">
            <a:spAutoFit/>
          </a:bodyPr>
          <a:lstStyle/>
          <a:p>
            <a:r>
              <a:rPr lang="en-US" altLang="zh-CN" dirty="0"/>
              <a:t>without </a:t>
            </a:r>
            <a:r>
              <a:rPr lang="en-US" altLang="zh-CN" dirty="0" err="1"/>
              <a:t>AdaIN</a:t>
            </a:r>
            <a:r>
              <a:rPr lang="en-US" altLang="zh-CN" dirty="0"/>
              <a:t> module in 3D encoder </a:t>
            </a:r>
            <a:endParaRPr lang="en-GB" dirty="0"/>
          </a:p>
        </p:txBody>
      </p:sp>
    </p:spTree>
    <p:extLst>
      <p:ext uri="{BB962C8B-B14F-4D97-AF65-F5344CB8AC3E}">
        <p14:creationId xmlns:p14="http://schemas.microsoft.com/office/powerpoint/2010/main" val="285082008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descr="图表, 散点图&#10;&#10;描述已自动生成">
            <a:extLst>
              <a:ext uri="{FF2B5EF4-FFF2-40B4-BE49-F238E27FC236}">
                <a16:creationId xmlns:a16="http://schemas.microsoft.com/office/drawing/2014/main" id="{A4D6C612-DC73-4305-B886-E7D05F8BB2C6}"/>
              </a:ext>
            </a:extLst>
          </p:cNvPr>
          <p:cNvPicPr>
            <a:picLocks noChangeAspect="1"/>
          </p:cNvPicPr>
          <p:nvPr/>
        </p:nvPicPr>
        <p:blipFill>
          <a:blip r:embed="rId2"/>
          <a:stretch>
            <a:fillRect/>
          </a:stretch>
        </p:blipFill>
        <p:spPr>
          <a:xfrm>
            <a:off x="2067694" y="1165823"/>
            <a:ext cx="6920858" cy="2720377"/>
          </a:xfrm>
          <a:prstGeom prst="rect">
            <a:avLst/>
          </a:prstGeom>
        </p:spPr>
      </p:pic>
      <p:sp>
        <p:nvSpPr>
          <p:cNvPr id="10" name="文本框 9">
            <a:extLst>
              <a:ext uri="{FF2B5EF4-FFF2-40B4-BE49-F238E27FC236}">
                <a16:creationId xmlns:a16="http://schemas.microsoft.com/office/drawing/2014/main" id="{018C4160-D96B-4F79-9BB4-7B32BF06C736}"/>
              </a:ext>
            </a:extLst>
          </p:cNvPr>
          <p:cNvSpPr txBox="1"/>
          <p:nvPr/>
        </p:nvSpPr>
        <p:spPr>
          <a:xfrm>
            <a:off x="3685032" y="596079"/>
            <a:ext cx="4123944" cy="369332"/>
          </a:xfrm>
          <a:prstGeom prst="rect">
            <a:avLst/>
          </a:prstGeom>
          <a:noFill/>
        </p:spPr>
        <p:txBody>
          <a:bodyPr wrap="square" rtlCol="0">
            <a:spAutoFit/>
          </a:bodyPr>
          <a:lstStyle/>
          <a:p>
            <a:r>
              <a:rPr lang="en-GB" altLang="zh-CN" dirty="0"/>
              <a:t>with</a:t>
            </a:r>
            <a:r>
              <a:rPr lang="en-US" altLang="zh-CN" dirty="0"/>
              <a:t> </a:t>
            </a:r>
            <a:r>
              <a:rPr lang="en-US" altLang="zh-CN" dirty="0" err="1"/>
              <a:t>AdaIN</a:t>
            </a:r>
            <a:r>
              <a:rPr lang="en-US" altLang="zh-CN" dirty="0"/>
              <a:t> module in 3D encoder </a:t>
            </a:r>
            <a:endParaRPr lang="en-GB" dirty="0"/>
          </a:p>
        </p:txBody>
      </p:sp>
      <p:pic>
        <p:nvPicPr>
          <p:cNvPr id="12" name="图片 11" descr="散点图&#10;&#10;中度可信度描述已自动生成">
            <a:extLst>
              <a:ext uri="{FF2B5EF4-FFF2-40B4-BE49-F238E27FC236}">
                <a16:creationId xmlns:a16="http://schemas.microsoft.com/office/drawing/2014/main" id="{92FCDF7B-45CF-459B-9DBD-3B44264D1280}"/>
              </a:ext>
            </a:extLst>
          </p:cNvPr>
          <p:cNvPicPr>
            <a:picLocks noChangeAspect="1"/>
          </p:cNvPicPr>
          <p:nvPr/>
        </p:nvPicPr>
        <p:blipFill>
          <a:blip r:embed="rId3"/>
          <a:stretch>
            <a:fillRect/>
          </a:stretch>
        </p:blipFill>
        <p:spPr>
          <a:xfrm>
            <a:off x="2067694" y="3917693"/>
            <a:ext cx="6943718" cy="2397349"/>
          </a:xfrm>
          <a:prstGeom prst="rect">
            <a:avLst/>
          </a:prstGeom>
        </p:spPr>
      </p:pic>
      <p:sp>
        <p:nvSpPr>
          <p:cNvPr id="13" name="文本框 12">
            <a:extLst>
              <a:ext uri="{FF2B5EF4-FFF2-40B4-BE49-F238E27FC236}">
                <a16:creationId xmlns:a16="http://schemas.microsoft.com/office/drawing/2014/main" id="{72CFFA0E-4876-4BF0-A6C5-15B1973EEB1E}"/>
              </a:ext>
            </a:extLst>
          </p:cNvPr>
          <p:cNvSpPr txBox="1"/>
          <p:nvPr/>
        </p:nvSpPr>
        <p:spPr>
          <a:xfrm>
            <a:off x="485782" y="2121441"/>
            <a:ext cx="1581912" cy="369332"/>
          </a:xfrm>
          <a:prstGeom prst="rect">
            <a:avLst/>
          </a:prstGeom>
          <a:noFill/>
        </p:spPr>
        <p:txBody>
          <a:bodyPr wrap="square" rtlCol="0">
            <a:spAutoFit/>
          </a:bodyPr>
          <a:lstStyle/>
          <a:p>
            <a:r>
              <a:rPr lang="en-GB" dirty="0"/>
              <a:t>Generated </a:t>
            </a:r>
          </a:p>
        </p:txBody>
      </p:sp>
      <p:sp>
        <p:nvSpPr>
          <p:cNvPr id="14" name="文本框 13">
            <a:extLst>
              <a:ext uri="{FF2B5EF4-FFF2-40B4-BE49-F238E27FC236}">
                <a16:creationId xmlns:a16="http://schemas.microsoft.com/office/drawing/2014/main" id="{6B708B61-9A34-488A-B7C9-2F1019035635}"/>
              </a:ext>
            </a:extLst>
          </p:cNvPr>
          <p:cNvSpPr txBox="1"/>
          <p:nvPr/>
        </p:nvSpPr>
        <p:spPr>
          <a:xfrm>
            <a:off x="485782" y="4626989"/>
            <a:ext cx="1581912" cy="369332"/>
          </a:xfrm>
          <a:prstGeom prst="rect">
            <a:avLst/>
          </a:prstGeom>
          <a:noFill/>
        </p:spPr>
        <p:txBody>
          <a:bodyPr wrap="square" rtlCol="0">
            <a:spAutoFit/>
          </a:bodyPr>
          <a:lstStyle/>
          <a:p>
            <a:r>
              <a:rPr lang="en-GB" dirty="0"/>
              <a:t>Ground truth </a:t>
            </a:r>
          </a:p>
        </p:txBody>
      </p:sp>
    </p:spTree>
    <p:extLst>
      <p:ext uri="{BB962C8B-B14F-4D97-AF65-F5344CB8AC3E}">
        <p14:creationId xmlns:p14="http://schemas.microsoft.com/office/powerpoint/2010/main" val="7780825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5F089FD2-0A9A-4C5C-BCDC-15740977F40C}"/>
              </a:ext>
            </a:extLst>
          </p:cNvPr>
          <p:cNvSpPr txBox="1">
            <a:spLocks/>
          </p:cNvSpPr>
          <p:nvPr/>
        </p:nvSpPr>
        <p:spPr>
          <a:xfrm>
            <a:off x="439613" y="2127045"/>
            <a:ext cx="7818562" cy="2351942"/>
          </a:xfrm>
          <a:prstGeom prst="rect">
            <a:avLst/>
          </a:prstGeom>
        </p:spPr>
        <p:txBody>
          <a:bodyPr vert="horz" lIns="0" tIns="45720" rIns="0" bIns="0" rtlCol="0" anchor="ctr">
            <a:noAutofit/>
          </a:bodyPr>
          <a:lstStyle>
            <a:lvl1pPr algn="l" defTabSz="457200" rtl="0" eaLnBrk="1" latinLnBrk="0" hangingPunct="1">
              <a:spcBef>
                <a:spcPct val="0"/>
              </a:spcBef>
              <a:buNone/>
              <a:defRPr sz="5000" b="0" kern="1200">
                <a:solidFill>
                  <a:srgbClr val="003E74"/>
                </a:solidFill>
                <a:latin typeface="Arial"/>
                <a:ea typeface="+mj-ea"/>
                <a:cs typeface="Arial"/>
              </a:defRPr>
            </a:lvl1pPr>
          </a:lstStyle>
          <a:p>
            <a:pPr marL="342900" indent="-342900">
              <a:buFont typeface="Arial" panose="020B0604020202020204" pitchFamily="34" charset="0"/>
              <a:buChar char="•"/>
            </a:pPr>
            <a:r>
              <a:rPr lang="en-US" sz="2400" dirty="0">
                <a:solidFill>
                  <a:schemeClr val="tx1"/>
                </a:solidFill>
              </a:rPr>
              <a:t>In Molecular dynamics, trajectory data is produced with classical physics law and miscellaneous potential function that describe the interactions</a:t>
            </a:r>
          </a:p>
          <a:p>
            <a:pPr marL="342900" indent="-342900">
              <a:buFont typeface="Arial" panose="020B0604020202020204" pitchFamily="34" charset="0"/>
              <a:buChar char="•"/>
            </a:pPr>
            <a:endParaRPr lang="en-US" sz="2400" dirty="0">
              <a:solidFill>
                <a:schemeClr val="tx1"/>
              </a:solidFill>
            </a:endParaRPr>
          </a:p>
          <a:p>
            <a:pPr marL="342900" indent="-342900">
              <a:buFont typeface="Arial" panose="020B0604020202020204" pitchFamily="34" charset="0"/>
              <a:buChar char="•"/>
            </a:pPr>
            <a:endParaRPr lang="en-US" sz="2400" dirty="0">
              <a:solidFill>
                <a:schemeClr val="tx1"/>
              </a:solidFill>
            </a:endParaRPr>
          </a:p>
          <a:p>
            <a:pPr marL="342900" indent="-342900">
              <a:buFont typeface="Arial" panose="020B0604020202020204" pitchFamily="34" charset="0"/>
              <a:buChar char="•"/>
            </a:pPr>
            <a:r>
              <a:rPr lang="en-US" sz="2400" dirty="0">
                <a:solidFill>
                  <a:schemeClr val="tx1"/>
                </a:solidFill>
              </a:rPr>
              <a:t>However, a line (trajectory) is not enough to make a surface. </a:t>
            </a:r>
          </a:p>
        </p:txBody>
      </p:sp>
    </p:spTree>
    <p:extLst>
      <p:ext uri="{BB962C8B-B14F-4D97-AF65-F5344CB8AC3E}">
        <p14:creationId xmlns:p14="http://schemas.microsoft.com/office/powerpoint/2010/main" val="95432938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6DA4B037-7A76-40DE-AE7C-038E7E0AC7B8}"/>
              </a:ext>
            </a:extLst>
          </p:cNvPr>
          <p:cNvSpPr txBox="1"/>
          <p:nvPr/>
        </p:nvSpPr>
        <p:spPr>
          <a:xfrm>
            <a:off x="594360" y="1116442"/>
            <a:ext cx="7159752" cy="4955203"/>
          </a:xfrm>
          <a:prstGeom prst="rect">
            <a:avLst/>
          </a:prstGeom>
          <a:noFill/>
        </p:spPr>
        <p:txBody>
          <a:bodyPr wrap="square">
            <a:spAutoFit/>
          </a:bodyPr>
          <a:lstStyle/>
          <a:p>
            <a:pPr marL="342900" indent="-342900">
              <a:buFont typeface="Arial" panose="020B0604020202020204" pitchFamily="34" charset="0"/>
              <a:buChar char="•"/>
            </a:pPr>
            <a:r>
              <a:rPr lang="en-US" sz="2800" dirty="0">
                <a:solidFill>
                  <a:schemeClr val="tx1"/>
                </a:solidFill>
              </a:rPr>
              <a:t>Discussion</a:t>
            </a:r>
          </a:p>
          <a:p>
            <a:endParaRPr lang="en-US" sz="2800" dirty="0">
              <a:solidFill>
                <a:schemeClr val="tx1"/>
              </a:solidFill>
            </a:endParaRPr>
          </a:p>
          <a:p>
            <a:pPr marL="800100" lvl="1" indent="-342900">
              <a:buFont typeface="Arial" panose="020B0604020202020204" pitchFamily="34" charset="0"/>
              <a:buChar char="•"/>
            </a:pPr>
            <a:r>
              <a:rPr lang="en-US" sz="2000" dirty="0" err="1"/>
              <a:t>AdaIN</a:t>
            </a:r>
            <a:r>
              <a:rPr lang="en-US" sz="2000" dirty="0"/>
              <a:t> module will rescale the 3d feature according to the condition (style)</a:t>
            </a:r>
          </a:p>
          <a:p>
            <a:pPr marL="800100" lvl="1" indent="-342900">
              <a:buFont typeface="Arial" panose="020B0604020202020204" pitchFamily="34" charset="0"/>
              <a:buChar char="•"/>
            </a:pPr>
            <a:endParaRPr lang="en-US" sz="2000" dirty="0"/>
          </a:p>
          <a:p>
            <a:pPr marL="800100" lvl="1" indent="-342900">
              <a:buFont typeface="Arial" panose="020B0604020202020204" pitchFamily="34" charset="0"/>
              <a:buChar char="•"/>
            </a:pPr>
            <a:r>
              <a:rPr lang="en-US" sz="2000" dirty="0"/>
              <a:t>If there’s no such module in discriminator, the feature will be across the batch, namely at different temperature samples will be from different distributions</a:t>
            </a:r>
          </a:p>
          <a:p>
            <a:pPr marL="800100" lvl="1" indent="-342900">
              <a:buFont typeface="Arial" panose="020B0604020202020204" pitchFamily="34" charset="0"/>
              <a:buChar char="•"/>
            </a:pPr>
            <a:endParaRPr lang="en-US" sz="2000" dirty="0"/>
          </a:p>
          <a:p>
            <a:pPr marL="800100" lvl="1" indent="-342900">
              <a:buFont typeface="Arial" panose="020B0604020202020204" pitchFamily="34" charset="0"/>
              <a:buChar char="•"/>
            </a:pPr>
            <a:r>
              <a:rPr lang="en-US" sz="2000" dirty="0"/>
              <a:t>If there is, then it will flatten the differences across the batch and make a one single distribution that minimize the Wasserstein distance. This distance is naturally defined as the minimal energy which will lead to the minimal energy of the material, in this case crystalized states</a:t>
            </a:r>
          </a:p>
        </p:txBody>
      </p:sp>
    </p:spTree>
    <p:extLst>
      <p:ext uri="{BB962C8B-B14F-4D97-AF65-F5344CB8AC3E}">
        <p14:creationId xmlns:p14="http://schemas.microsoft.com/office/powerpoint/2010/main" val="35855629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oogle Shape;112;p18">
            <a:extLst>
              <a:ext uri="{FF2B5EF4-FFF2-40B4-BE49-F238E27FC236}">
                <a16:creationId xmlns:a16="http://schemas.microsoft.com/office/drawing/2014/main" id="{27174E48-7655-466A-A0E0-F66AF4C99898}"/>
              </a:ext>
            </a:extLst>
          </p:cNvPr>
          <p:cNvPicPr preferRelativeResize="0"/>
          <p:nvPr/>
        </p:nvPicPr>
        <p:blipFill rotWithShape="1">
          <a:blip r:embed="rId3">
            <a:alphaModFix/>
          </a:blip>
          <a:srcRect/>
          <a:stretch/>
        </p:blipFill>
        <p:spPr>
          <a:xfrm>
            <a:off x="907798" y="939717"/>
            <a:ext cx="6829443" cy="1607344"/>
          </a:xfrm>
          <a:prstGeom prst="rect">
            <a:avLst/>
          </a:prstGeom>
          <a:noFill/>
          <a:ln>
            <a:noFill/>
          </a:ln>
        </p:spPr>
      </p:pic>
      <p:pic>
        <p:nvPicPr>
          <p:cNvPr id="8" name="Google Shape;113;p18">
            <a:extLst>
              <a:ext uri="{FF2B5EF4-FFF2-40B4-BE49-F238E27FC236}">
                <a16:creationId xmlns:a16="http://schemas.microsoft.com/office/drawing/2014/main" id="{2E743261-53D6-402E-BE3E-2DDF89DE9436}"/>
              </a:ext>
            </a:extLst>
          </p:cNvPr>
          <p:cNvPicPr preferRelativeResize="0"/>
          <p:nvPr/>
        </p:nvPicPr>
        <p:blipFill rotWithShape="1">
          <a:blip r:embed="rId4">
            <a:alphaModFix/>
          </a:blip>
          <a:srcRect/>
          <a:stretch/>
        </p:blipFill>
        <p:spPr>
          <a:xfrm>
            <a:off x="483528" y="2547061"/>
            <a:ext cx="3442219" cy="3052155"/>
          </a:xfrm>
          <a:prstGeom prst="rect">
            <a:avLst/>
          </a:prstGeom>
          <a:noFill/>
          <a:ln>
            <a:noFill/>
          </a:ln>
        </p:spPr>
      </p:pic>
      <p:sp>
        <p:nvSpPr>
          <p:cNvPr id="9" name="Google Shape;114;p18">
            <a:extLst>
              <a:ext uri="{FF2B5EF4-FFF2-40B4-BE49-F238E27FC236}">
                <a16:creationId xmlns:a16="http://schemas.microsoft.com/office/drawing/2014/main" id="{E411D7BE-CF4E-4A47-A518-44753246B5F8}"/>
              </a:ext>
            </a:extLst>
          </p:cNvPr>
          <p:cNvSpPr txBox="1"/>
          <p:nvPr/>
        </p:nvSpPr>
        <p:spPr>
          <a:xfrm>
            <a:off x="6158640" y="2284902"/>
            <a:ext cx="1647539" cy="27690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r>
              <a:rPr lang="en" sz="1800" b="1" dirty="0">
                <a:solidFill>
                  <a:srgbClr val="FF0000"/>
                </a:solidFill>
                <a:latin typeface="Calibri"/>
                <a:ea typeface="Calibri"/>
                <a:cs typeface="Calibri"/>
                <a:sym typeface="Calibri"/>
              </a:rPr>
              <a:t>metadynamics</a:t>
            </a:r>
            <a:endParaRPr sz="1800" b="1" dirty="0">
              <a:solidFill>
                <a:srgbClr val="FF0000"/>
              </a:solidFill>
              <a:latin typeface="Calibri"/>
              <a:ea typeface="Calibri"/>
              <a:cs typeface="Calibri"/>
              <a:sym typeface="Calibri"/>
            </a:endParaRPr>
          </a:p>
        </p:txBody>
      </p:sp>
      <p:pic>
        <p:nvPicPr>
          <p:cNvPr id="10" name="Google Shape;115;p18">
            <a:extLst>
              <a:ext uri="{FF2B5EF4-FFF2-40B4-BE49-F238E27FC236}">
                <a16:creationId xmlns:a16="http://schemas.microsoft.com/office/drawing/2014/main" id="{DD7306E1-945E-40D9-9657-CD46830BFBC2}"/>
              </a:ext>
            </a:extLst>
          </p:cNvPr>
          <p:cNvPicPr preferRelativeResize="0"/>
          <p:nvPr/>
        </p:nvPicPr>
        <p:blipFill rotWithShape="1">
          <a:blip r:embed="rId5">
            <a:alphaModFix/>
          </a:blip>
          <a:srcRect/>
          <a:stretch/>
        </p:blipFill>
        <p:spPr>
          <a:xfrm>
            <a:off x="5702295" y="2616197"/>
            <a:ext cx="2480038" cy="1782198"/>
          </a:xfrm>
          <a:prstGeom prst="rect">
            <a:avLst/>
          </a:prstGeom>
          <a:noFill/>
          <a:ln>
            <a:noFill/>
          </a:ln>
        </p:spPr>
      </p:pic>
      <p:pic>
        <p:nvPicPr>
          <p:cNvPr id="11" name="Google Shape;116;p18">
            <a:extLst>
              <a:ext uri="{FF2B5EF4-FFF2-40B4-BE49-F238E27FC236}">
                <a16:creationId xmlns:a16="http://schemas.microsoft.com/office/drawing/2014/main" id="{8596EBC3-8120-4722-A5DA-56369CCB4629}"/>
              </a:ext>
            </a:extLst>
          </p:cNvPr>
          <p:cNvPicPr preferRelativeResize="0"/>
          <p:nvPr/>
        </p:nvPicPr>
        <p:blipFill rotWithShape="1">
          <a:blip r:embed="rId6">
            <a:alphaModFix/>
          </a:blip>
          <a:srcRect/>
          <a:stretch/>
        </p:blipFill>
        <p:spPr>
          <a:xfrm>
            <a:off x="5135011" y="4462633"/>
            <a:ext cx="3442220" cy="543830"/>
          </a:xfrm>
          <a:prstGeom prst="rect">
            <a:avLst/>
          </a:prstGeom>
          <a:noFill/>
          <a:ln>
            <a:noFill/>
          </a:ln>
        </p:spPr>
      </p:pic>
      <p:pic>
        <p:nvPicPr>
          <p:cNvPr id="12" name="Google Shape;117;p18">
            <a:extLst>
              <a:ext uri="{FF2B5EF4-FFF2-40B4-BE49-F238E27FC236}">
                <a16:creationId xmlns:a16="http://schemas.microsoft.com/office/drawing/2014/main" id="{5BF32A58-A77C-4E0B-AF18-30631016A0D4}"/>
              </a:ext>
            </a:extLst>
          </p:cNvPr>
          <p:cNvPicPr preferRelativeResize="0"/>
          <p:nvPr/>
        </p:nvPicPr>
        <p:blipFill rotWithShape="1">
          <a:blip r:embed="rId7">
            <a:alphaModFix/>
          </a:blip>
          <a:srcRect/>
          <a:stretch/>
        </p:blipFill>
        <p:spPr>
          <a:xfrm>
            <a:off x="5390598" y="5110705"/>
            <a:ext cx="2968001" cy="431868"/>
          </a:xfrm>
          <a:prstGeom prst="rect">
            <a:avLst/>
          </a:prstGeom>
          <a:noFill/>
          <a:ln>
            <a:noFill/>
          </a:ln>
        </p:spPr>
      </p:pic>
      <p:sp>
        <p:nvSpPr>
          <p:cNvPr id="13" name="Google Shape;118;p18">
            <a:extLst>
              <a:ext uri="{FF2B5EF4-FFF2-40B4-BE49-F238E27FC236}">
                <a16:creationId xmlns:a16="http://schemas.microsoft.com/office/drawing/2014/main" id="{8159ABDB-B76C-4E0C-B05A-A1AA22C73F6C}"/>
              </a:ext>
            </a:extLst>
          </p:cNvPr>
          <p:cNvSpPr/>
          <p:nvPr/>
        </p:nvSpPr>
        <p:spPr>
          <a:xfrm>
            <a:off x="1024827" y="5814305"/>
            <a:ext cx="8882370" cy="48450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r>
              <a:rPr lang="en" sz="1600" i="1" dirty="0">
                <a:solidFill>
                  <a:schemeClr val="dk1"/>
                </a:solidFill>
                <a:latin typeface="Calibri"/>
                <a:ea typeface="Calibri"/>
                <a:cs typeface="Calibri"/>
                <a:sym typeface="Calibri"/>
              </a:rPr>
              <a:t>A. Laio, M. Parrinello, PNAS, 99 (20), 2002</a:t>
            </a:r>
            <a:endParaRPr sz="1200" i="1" dirty="0"/>
          </a:p>
          <a:p>
            <a:pPr marL="0" marR="0" lvl="0" indent="0" algn="l" rtl="0">
              <a:spcBef>
                <a:spcPts val="0"/>
              </a:spcBef>
              <a:spcAft>
                <a:spcPts val="0"/>
              </a:spcAft>
              <a:buNone/>
            </a:pPr>
            <a:r>
              <a:rPr lang="en" sz="1600" i="1" dirty="0">
                <a:solidFill>
                  <a:schemeClr val="dk1"/>
                </a:solidFill>
                <a:latin typeface="Calibri"/>
                <a:ea typeface="Calibri"/>
                <a:cs typeface="Calibri"/>
                <a:sym typeface="Calibri"/>
              </a:rPr>
              <a:t>J. F.  Dama, M. Parrinello, G. A. Voth. Phys. Rev. Lett. 112, 240602 (2014)</a:t>
            </a:r>
            <a:endParaRPr sz="1600" i="1"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6803233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2">
            <a:extLst>
              <a:ext uri="{FF2B5EF4-FFF2-40B4-BE49-F238E27FC236}">
                <a16:creationId xmlns:a16="http://schemas.microsoft.com/office/drawing/2014/main" id="{708798A0-413B-47EA-893B-317828BE6CF6}"/>
              </a:ext>
            </a:extLst>
          </p:cNvPr>
          <p:cNvSpPr>
            <a:spLocks noGrp="1"/>
          </p:cNvSpPr>
          <p:nvPr>
            <p:ph type="title"/>
          </p:nvPr>
        </p:nvSpPr>
        <p:spPr>
          <a:xfrm>
            <a:off x="1262793" y="2028550"/>
            <a:ext cx="5237287" cy="905020"/>
          </a:xfrm>
        </p:spPr>
        <p:txBody>
          <a:bodyPr/>
          <a:lstStyle/>
          <a:p>
            <a:r>
              <a:rPr lang="en-US" sz="2800" dirty="0">
                <a:solidFill>
                  <a:schemeClr val="tx1"/>
                </a:solidFill>
              </a:rPr>
              <a:t>F = U - TS  (NVT)</a:t>
            </a:r>
            <a:br>
              <a:rPr lang="en-US" sz="2800" dirty="0">
                <a:solidFill>
                  <a:schemeClr val="tx1"/>
                </a:solidFill>
              </a:rPr>
            </a:br>
            <a:r>
              <a:rPr lang="en-US" sz="2800" dirty="0">
                <a:solidFill>
                  <a:schemeClr val="tx1"/>
                </a:solidFill>
              </a:rPr>
              <a:t>G = U + PV – TS  (NPT)</a:t>
            </a:r>
          </a:p>
        </p:txBody>
      </p:sp>
      <p:sp>
        <p:nvSpPr>
          <p:cNvPr id="9" name="Title 2">
            <a:extLst>
              <a:ext uri="{FF2B5EF4-FFF2-40B4-BE49-F238E27FC236}">
                <a16:creationId xmlns:a16="http://schemas.microsoft.com/office/drawing/2014/main" id="{C1F1D889-4186-4607-A5AD-8A408BD1AE91}"/>
              </a:ext>
            </a:extLst>
          </p:cNvPr>
          <p:cNvSpPr txBox="1">
            <a:spLocks/>
          </p:cNvSpPr>
          <p:nvPr/>
        </p:nvSpPr>
        <p:spPr>
          <a:xfrm>
            <a:off x="439613" y="2782762"/>
            <a:ext cx="7877910" cy="1696915"/>
          </a:xfrm>
          <a:prstGeom prst="rect">
            <a:avLst/>
          </a:prstGeom>
        </p:spPr>
        <p:txBody>
          <a:bodyPr vert="horz" lIns="0" tIns="45720" rIns="0" bIns="0" rtlCol="0" anchor="ctr">
            <a:noAutofit/>
          </a:bodyPr>
          <a:lstStyle>
            <a:lvl1pPr algn="l" defTabSz="457200" rtl="0" eaLnBrk="1" latinLnBrk="0" hangingPunct="1">
              <a:spcBef>
                <a:spcPct val="0"/>
              </a:spcBef>
              <a:buNone/>
              <a:defRPr sz="5000" b="0" kern="1200">
                <a:solidFill>
                  <a:srgbClr val="003E74"/>
                </a:solidFill>
                <a:latin typeface="Arial"/>
                <a:ea typeface="+mj-ea"/>
                <a:cs typeface="Arial"/>
              </a:defRPr>
            </a:lvl1pPr>
          </a:lstStyle>
          <a:p>
            <a:endParaRPr lang="en-US" sz="2400" dirty="0">
              <a:solidFill>
                <a:schemeClr val="tx1"/>
              </a:solidFill>
            </a:endParaRPr>
          </a:p>
          <a:p>
            <a:pPr marL="342900" indent="-342900">
              <a:buFont typeface="Arial" panose="020B0604020202020204" pitchFamily="34" charset="0"/>
              <a:buChar char="•"/>
            </a:pPr>
            <a:endParaRPr lang="en-US" sz="2400" dirty="0">
              <a:solidFill>
                <a:schemeClr val="tx1"/>
              </a:solidFill>
            </a:endParaRPr>
          </a:p>
        </p:txBody>
      </p:sp>
      <p:sp>
        <p:nvSpPr>
          <p:cNvPr id="10" name="Title 2">
            <a:extLst>
              <a:ext uri="{FF2B5EF4-FFF2-40B4-BE49-F238E27FC236}">
                <a16:creationId xmlns:a16="http://schemas.microsoft.com/office/drawing/2014/main" id="{20BEBB59-4B42-45A5-B6CB-E5419B2B75A3}"/>
              </a:ext>
            </a:extLst>
          </p:cNvPr>
          <p:cNvSpPr txBox="1">
            <a:spLocks/>
          </p:cNvSpPr>
          <p:nvPr/>
        </p:nvSpPr>
        <p:spPr>
          <a:xfrm>
            <a:off x="439613" y="1028699"/>
            <a:ext cx="7877910" cy="1696915"/>
          </a:xfrm>
          <a:prstGeom prst="rect">
            <a:avLst/>
          </a:prstGeom>
        </p:spPr>
        <p:txBody>
          <a:bodyPr vert="horz" lIns="0" tIns="45720" rIns="0" bIns="0" rtlCol="0" anchor="ctr">
            <a:noAutofit/>
          </a:bodyPr>
          <a:lstStyle>
            <a:lvl1pPr algn="l" defTabSz="457200" rtl="0" eaLnBrk="1" latinLnBrk="0" hangingPunct="1">
              <a:spcBef>
                <a:spcPct val="0"/>
              </a:spcBef>
              <a:buNone/>
              <a:defRPr sz="5000" b="0" kern="1200">
                <a:solidFill>
                  <a:srgbClr val="003E74"/>
                </a:solidFill>
                <a:latin typeface="Arial"/>
                <a:ea typeface="+mj-ea"/>
                <a:cs typeface="Arial"/>
              </a:defRPr>
            </a:lvl1pPr>
          </a:lstStyle>
          <a:p>
            <a:endParaRPr lang="en-US" sz="2400" dirty="0">
              <a:solidFill>
                <a:schemeClr val="tx1"/>
              </a:solidFill>
            </a:endParaRPr>
          </a:p>
          <a:p>
            <a:pPr marL="342900" indent="-342900">
              <a:buFont typeface="Arial" panose="020B0604020202020204" pitchFamily="34" charset="0"/>
              <a:buChar char="•"/>
            </a:pPr>
            <a:endParaRPr lang="en-US" sz="2400" dirty="0">
              <a:solidFill>
                <a:schemeClr val="tx1"/>
              </a:solidFill>
            </a:endParaRPr>
          </a:p>
        </p:txBody>
      </p:sp>
      <p:sp>
        <p:nvSpPr>
          <p:cNvPr id="12" name="文本框 11">
            <a:extLst>
              <a:ext uri="{FF2B5EF4-FFF2-40B4-BE49-F238E27FC236}">
                <a16:creationId xmlns:a16="http://schemas.microsoft.com/office/drawing/2014/main" id="{DBE7E233-316A-4C24-94E5-BCD9FB01B8A1}"/>
              </a:ext>
            </a:extLst>
          </p:cNvPr>
          <p:cNvSpPr txBox="1"/>
          <p:nvPr/>
        </p:nvSpPr>
        <p:spPr>
          <a:xfrm>
            <a:off x="714375" y="1148895"/>
            <a:ext cx="4572000" cy="523220"/>
          </a:xfrm>
          <a:prstGeom prst="rect">
            <a:avLst/>
          </a:prstGeom>
          <a:noFill/>
        </p:spPr>
        <p:txBody>
          <a:bodyPr wrap="square">
            <a:spAutoFit/>
          </a:bodyPr>
          <a:lstStyle/>
          <a:p>
            <a:pPr marL="342900" indent="-342900">
              <a:buFont typeface="Arial" panose="020B0604020202020204" pitchFamily="34" charset="0"/>
              <a:buChar char="•"/>
            </a:pPr>
            <a:r>
              <a:rPr lang="en-US" sz="2800" dirty="0">
                <a:solidFill>
                  <a:schemeClr val="tx1"/>
                </a:solidFill>
              </a:rPr>
              <a:t>What is free energy?</a:t>
            </a:r>
          </a:p>
        </p:txBody>
      </p:sp>
      <p:grpSp>
        <p:nvGrpSpPr>
          <p:cNvPr id="2" name="组合 1">
            <a:extLst>
              <a:ext uri="{FF2B5EF4-FFF2-40B4-BE49-F238E27FC236}">
                <a16:creationId xmlns:a16="http://schemas.microsoft.com/office/drawing/2014/main" id="{B0731FE6-3DDC-4CBF-A3EC-54CCF4D8D1DE}"/>
              </a:ext>
            </a:extLst>
          </p:cNvPr>
          <p:cNvGrpSpPr/>
          <p:nvPr/>
        </p:nvGrpSpPr>
        <p:grpSpPr>
          <a:xfrm>
            <a:off x="714375" y="3368036"/>
            <a:ext cx="7419975" cy="2345198"/>
            <a:chOff x="714375" y="3073071"/>
            <a:chExt cx="7419975" cy="2345198"/>
          </a:xfrm>
        </p:grpSpPr>
        <p:sp>
          <p:nvSpPr>
            <p:cNvPr id="14" name="文本框 13">
              <a:extLst>
                <a:ext uri="{FF2B5EF4-FFF2-40B4-BE49-F238E27FC236}">
                  <a16:creationId xmlns:a16="http://schemas.microsoft.com/office/drawing/2014/main" id="{00F8D30E-40E6-4950-88E3-0CDA5AFD1CDD}"/>
                </a:ext>
              </a:extLst>
            </p:cNvPr>
            <p:cNvSpPr txBox="1"/>
            <p:nvPr/>
          </p:nvSpPr>
          <p:spPr>
            <a:xfrm>
              <a:off x="714375" y="3073071"/>
              <a:ext cx="4572000" cy="523220"/>
            </a:xfrm>
            <a:prstGeom prst="rect">
              <a:avLst/>
            </a:prstGeom>
            <a:noFill/>
          </p:spPr>
          <p:txBody>
            <a:bodyPr wrap="square">
              <a:spAutoFit/>
            </a:bodyPr>
            <a:lstStyle/>
            <a:p>
              <a:pPr marL="342900" indent="-342900">
                <a:buFont typeface="Arial" panose="020B0604020202020204" pitchFamily="34" charset="0"/>
                <a:buChar char="•"/>
              </a:pPr>
              <a:r>
                <a:rPr lang="en-US" sz="2800" dirty="0">
                  <a:solidFill>
                    <a:schemeClr val="tx1"/>
                  </a:solidFill>
                </a:rPr>
                <a:t>Why it is difficult?</a:t>
              </a:r>
            </a:p>
          </p:txBody>
        </p:sp>
        <p:sp>
          <p:nvSpPr>
            <p:cNvPr id="15" name="文本框 14">
              <a:extLst>
                <a:ext uri="{FF2B5EF4-FFF2-40B4-BE49-F238E27FC236}">
                  <a16:creationId xmlns:a16="http://schemas.microsoft.com/office/drawing/2014/main" id="{26D8C01D-DA7F-4982-838A-26FD6667E4F6}"/>
                </a:ext>
              </a:extLst>
            </p:cNvPr>
            <p:cNvSpPr txBox="1"/>
            <p:nvPr/>
          </p:nvSpPr>
          <p:spPr>
            <a:xfrm>
              <a:off x="1171575" y="3758050"/>
              <a:ext cx="6962775" cy="707886"/>
            </a:xfrm>
            <a:prstGeom prst="rect">
              <a:avLst/>
            </a:prstGeom>
            <a:noFill/>
          </p:spPr>
          <p:txBody>
            <a:bodyPr wrap="square">
              <a:spAutoFit/>
            </a:bodyPr>
            <a:lstStyle/>
            <a:p>
              <a:pPr marL="342900" indent="-342900">
                <a:buFont typeface="Arial" panose="020B0604020202020204" pitchFamily="34" charset="0"/>
                <a:buChar char="•"/>
              </a:pPr>
              <a:r>
                <a:rPr lang="en-US" sz="2000" dirty="0">
                  <a:solidFill>
                    <a:schemeClr val="tx1"/>
                  </a:solidFill>
                </a:rPr>
                <a:t>The entropy term needs the allowed states and total states that are both intractable</a:t>
              </a:r>
            </a:p>
          </p:txBody>
        </p:sp>
        <p:pic>
          <p:nvPicPr>
            <p:cNvPr id="19" name="图片 18">
              <a:extLst>
                <a:ext uri="{FF2B5EF4-FFF2-40B4-BE49-F238E27FC236}">
                  <a16:creationId xmlns:a16="http://schemas.microsoft.com/office/drawing/2014/main" id="{043289F3-164A-4625-AF44-9405D8E47CE4}"/>
                </a:ext>
              </a:extLst>
            </p:cNvPr>
            <p:cNvPicPr>
              <a:picLocks noChangeAspect="1"/>
            </p:cNvPicPr>
            <p:nvPr/>
          </p:nvPicPr>
          <p:blipFill>
            <a:blip r:embed="rId2"/>
            <a:stretch>
              <a:fillRect/>
            </a:stretch>
          </p:blipFill>
          <p:spPr>
            <a:xfrm>
              <a:off x="1462087" y="4629601"/>
              <a:ext cx="1707254" cy="707886"/>
            </a:xfrm>
            <a:prstGeom prst="rect">
              <a:avLst/>
            </a:prstGeom>
          </p:spPr>
        </p:pic>
        <p:pic>
          <p:nvPicPr>
            <p:cNvPr id="21" name="图片 20">
              <a:extLst>
                <a:ext uri="{FF2B5EF4-FFF2-40B4-BE49-F238E27FC236}">
                  <a16:creationId xmlns:a16="http://schemas.microsoft.com/office/drawing/2014/main" id="{448329AC-1186-4204-8AFF-4141E5E2EA66}"/>
                </a:ext>
              </a:extLst>
            </p:cNvPr>
            <p:cNvPicPr>
              <a:picLocks noChangeAspect="1"/>
            </p:cNvPicPr>
            <p:nvPr/>
          </p:nvPicPr>
          <p:blipFill>
            <a:blip r:embed="rId3"/>
            <a:stretch>
              <a:fillRect/>
            </a:stretch>
          </p:blipFill>
          <p:spPr>
            <a:xfrm>
              <a:off x="3490530" y="4710383"/>
              <a:ext cx="1715262" cy="707886"/>
            </a:xfrm>
            <a:prstGeom prst="rect">
              <a:avLst/>
            </a:prstGeom>
          </p:spPr>
        </p:pic>
      </p:grpSp>
    </p:spTree>
    <p:extLst>
      <p:ext uri="{BB962C8B-B14F-4D97-AF65-F5344CB8AC3E}">
        <p14:creationId xmlns:p14="http://schemas.microsoft.com/office/powerpoint/2010/main" val="28823153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9DF89170-F223-4BDD-A1E9-4F57D2B412A9}"/>
              </a:ext>
            </a:extLst>
          </p:cNvPr>
          <p:cNvSpPr txBox="1"/>
          <p:nvPr/>
        </p:nvSpPr>
        <p:spPr>
          <a:xfrm>
            <a:off x="714374" y="1148896"/>
            <a:ext cx="6572251" cy="5509200"/>
          </a:xfrm>
          <a:prstGeom prst="rect">
            <a:avLst/>
          </a:prstGeom>
          <a:noFill/>
        </p:spPr>
        <p:txBody>
          <a:bodyPr wrap="square">
            <a:spAutoFit/>
          </a:bodyPr>
          <a:lstStyle/>
          <a:p>
            <a:pPr marL="342900" indent="-342900">
              <a:buFont typeface="Arial" panose="020B0604020202020204" pitchFamily="34" charset="0"/>
              <a:buChar char="•"/>
            </a:pPr>
            <a:r>
              <a:rPr lang="en-US" sz="2800" dirty="0">
                <a:solidFill>
                  <a:schemeClr val="tx1"/>
                </a:solidFill>
              </a:rPr>
              <a:t>How to handle this term?</a:t>
            </a:r>
          </a:p>
          <a:p>
            <a:endParaRPr lang="en-US" sz="2800" dirty="0">
              <a:solidFill>
                <a:schemeClr val="tx1"/>
              </a:solidFill>
            </a:endParaRPr>
          </a:p>
          <a:p>
            <a:pPr lvl="1"/>
            <a:r>
              <a:rPr lang="en-US" sz="2400" dirty="0"/>
              <a:t>Just like density functional, we make a coordinates functional that is independent of the species of atoms</a:t>
            </a:r>
          </a:p>
          <a:p>
            <a:pPr lvl="1"/>
            <a:endParaRPr lang="en-US" sz="2800" dirty="0"/>
          </a:p>
          <a:p>
            <a:pPr lvl="1"/>
            <a:r>
              <a:rPr lang="en-US" sz="2800" dirty="0">
                <a:solidFill>
                  <a:schemeClr val="tx1"/>
                </a:solidFill>
              </a:rPr>
              <a:t>	F = U - TS</a:t>
            </a:r>
          </a:p>
          <a:p>
            <a:pPr lvl="1"/>
            <a:r>
              <a:rPr lang="en-US" sz="2800" dirty="0"/>
              <a:t>	F = T * </a:t>
            </a:r>
            <a:r>
              <a:rPr lang="en-GB" sz="2800" dirty="0"/>
              <a:t>Φ</a:t>
            </a:r>
            <a:r>
              <a:rPr lang="en-US" sz="2800" dirty="0"/>
              <a:t>[</a:t>
            </a:r>
            <a:r>
              <a:rPr lang="en-US" sz="2800" dirty="0" err="1"/>
              <a:t>xyz</a:t>
            </a:r>
            <a:r>
              <a:rPr lang="en-US" sz="2800" dirty="0"/>
              <a:t>]</a:t>
            </a:r>
          </a:p>
          <a:p>
            <a:pPr lvl="1"/>
            <a:endParaRPr lang="en-US" sz="2800" dirty="0"/>
          </a:p>
          <a:p>
            <a:pPr marL="457200" indent="-457200">
              <a:buFont typeface="Arial" panose="020B0604020202020204" pitchFamily="34" charset="0"/>
              <a:buChar char="•"/>
            </a:pPr>
            <a:r>
              <a:rPr lang="en-US" sz="2800" dirty="0"/>
              <a:t>How do we know the functional?</a:t>
            </a:r>
          </a:p>
          <a:p>
            <a:pPr marL="457200" indent="-457200">
              <a:buFont typeface="Arial" panose="020B0604020202020204" pitchFamily="34" charset="0"/>
              <a:buChar char="•"/>
            </a:pPr>
            <a:endParaRPr lang="en-US" sz="2800" dirty="0"/>
          </a:p>
          <a:p>
            <a:pPr lvl="1"/>
            <a:endParaRPr lang="en-US" sz="2800" dirty="0"/>
          </a:p>
          <a:p>
            <a:pPr lvl="1"/>
            <a:endParaRPr lang="en-US" sz="2800" dirty="0">
              <a:solidFill>
                <a:schemeClr val="tx1"/>
              </a:solidFill>
            </a:endParaRPr>
          </a:p>
        </p:txBody>
      </p:sp>
      <p:sp>
        <p:nvSpPr>
          <p:cNvPr id="4" name="文本框 3">
            <a:extLst>
              <a:ext uri="{FF2B5EF4-FFF2-40B4-BE49-F238E27FC236}">
                <a16:creationId xmlns:a16="http://schemas.microsoft.com/office/drawing/2014/main" id="{866DD617-A356-42B0-A8DA-7D5E8E60129E}"/>
              </a:ext>
            </a:extLst>
          </p:cNvPr>
          <p:cNvSpPr txBox="1"/>
          <p:nvPr/>
        </p:nvSpPr>
        <p:spPr>
          <a:xfrm>
            <a:off x="714374" y="5524438"/>
            <a:ext cx="4572000" cy="400110"/>
          </a:xfrm>
          <a:prstGeom prst="rect">
            <a:avLst/>
          </a:prstGeom>
          <a:noFill/>
        </p:spPr>
        <p:txBody>
          <a:bodyPr wrap="square">
            <a:spAutoFit/>
          </a:bodyPr>
          <a:lstStyle/>
          <a:p>
            <a:pPr lvl="1"/>
            <a:r>
              <a:rPr lang="en-US" sz="2000"/>
              <a:t>Approximated by Neutral Network  </a:t>
            </a:r>
            <a:endParaRPr lang="en-US" sz="2000" dirty="0"/>
          </a:p>
        </p:txBody>
      </p:sp>
    </p:spTree>
    <p:extLst>
      <p:ext uri="{BB962C8B-B14F-4D97-AF65-F5344CB8AC3E}">
        <p14:creationId xmlns:p14="http://schemas.microsoft.com/office/powerpoint/2010/main" val="18807158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E9998557-C205-43A2-89DC-25BFCBEB2730}"/>
              </a:ext>
            </a:extLst>
          </p:cNvPr>
          <p:cNvSpPr txBox="1"/>
          <p:nvPr/>
        </p:nvSpPr>
        <p:spPr>
          <a:xfrm>
            <a:off x="412622" y="1185471"/>
            <a:ext cx="6847713" cy="3539430"/>
          </a:xfrm>
          <a:prstGeom prst="rect">
            <a:avLst/>
          </a:prstGeom>
          <a:noFill/>
        </p:spPr>
        <p:txBody>
          <a:bodyPr wrap="square">
            <a:spAutoFit/>
          </a:bodyPr>
          <a:lstStyle/>
          <a:p>
            <a:pPr marL="342900" indent="-342900">
              <a:buFont typeface="Arial" panose="020B0604020202020204" pitchFamily="34" charset="0"/>
              <a:buChar char="•"/>
            </a:pPr>
            <a:r>
              <a:rPr lang="en-US" sz="2800" dirty="0">
                <a:solidFill>
                  <a:schemeClr val="tx1"/>
                </a:solidFill>
              </a:rPr>
              <a:t>Why Neutral Network?</a:t>
            </a:r>
          </a:p>
          <a:p>
            <a:pPr marL="342900" indent="-342900">
              <a:buFont typeface="Arial" panose="020B0604020202020204" pitchFamily="34" charset="0"/>
              <a:buChar char="•"/>
            </a:pPr>
            <a:endParaRPr lang="en-US" sz="2800" dirty="0">
              <a:solidFill>
                <a:schemeClr val="tx1"/>
              </a:solidFill>
            </a:endParaRPr>
          </a:p>
          <a:p>
            <a:pPr marL="800100" lvl="1" indent="-342900">
              <a:buFont typeface="Arial" panose="020B0604020202020204" pitchFamily="34" charset="0"/>
              <a:buChar char="•"/>
            </a:pPr>
            <a:r>
              <a:rPr lang="en-GB" sz="2800" b="0" i="0" dirty="0">
                <a:solidFill>
                  <a:srgbClr val="000000"/>
                </a:solidFill>
                <a:effectLst/>
                <a:latin typeface="Linux Libertine"/>
              </a:rPr>
              <a:t>Universal approximation theorem</a:t>
            </a:r>
          </a:p>
          <a:p>
            <a:pPr marL="800100" lvl="1" indent="-342900">
              <a:buFont typeface="Arial" panose="020B0604020202020204" pitchFamily="34" charset="0"/>
              <a:buChar char="•"/>
            </a:pPr>
            <a:endParaRPr lang="en-GB" sz="2800" dirty="0">
              <a:solidFill>
                <a:srgbClr val="000000"/>
              </a:solidFill>
              <a:latin typeface="Linux Libertine"/>
            </a:endParaRPr>
          </a:p>
          <a:p>
            <a:pPr marL="800100" lvl="1" indent="-342900">
              <a:buFont typeface="Arial" panose="020B0604020202020204" pitchFamily="34" charset="0"/>
              <a:buChar char="•"/>
            </a:pPr>
            <a:endParaRPr lang="en-GB" sz="2800" b="0" i="0" dirty="0">
              <a:solidFill>
                <a:srgbClr val="000000"/>
              </a:solidFill>
              <a:effectLst/>
              <a:latin typeface="Linux Libertine"/>
            </a:endParaRPr>
          </a:p>
          <a:p>
            <a:pPr marL="800100" lvl="1" indent="-342900">
              <a:buFont typeface="Arial" panose="020B0604020202020204" pitchFamily="34" charset="0"/>
              <a:buChar char="•"/>
            </a:pPr>
            <a:r>
              <a:rPr lang="en-GB" sz="2800" dirty="0">
                <a:solidFill>
                  <a:srgbClr val="000000"/>
                </a:solidFill>
                <a:latin typeface="Linux Libertine"/>
              </a:rPr>
              <a:t>How?</a:t>
            </a:r>
          </a:p>
          <a:p>
            <a:pPr marL="1257300" lvl="2" indent="-342900">
              <a:buFont typeface="Arial" panose="020B0604020202020204" pitchFamily="34" charset="0"/>
              <a:buChar char="•"/>
            </a:pPr>
            <a:endParaRPr lang="en-GB" sz="2800" b="0" i="0" dirty="0">
              <a:solidFill>
                <a:srgbClr val="000000"/>
              </a:solidFill>
              <a:effectLst/>
              <a:latin typeface="Linux Libertine"/>
            </a:endParaRPr>
          </a:p>
          <a:p>
            <a:pPr marL="800100" lvl="1" indent="-342900">
              <a:buFont typeface="Arial" panose="020B0604020202020204" pitchFamily="34" charset="0"/>
              <a:buChar char="•"/>
            </a:pPr>
            <a:endParaRPr lang="en-US" sz="2800" dirty="0">
              <a:solidFill>
                <a:schemeClr val="tx1"/>
              </a:solidFill>
            </a:endParaRPr>
          </a:p>
        </p:txBody>
      </p:sp>
      <p:sp>
        <p:nvSpPr>
          <p:cNvPr id="9" name="文本框 8">
            <a:extLst>
              <a:ext uri="{FF2B5EF4-FFF2-40B4-BE49-F238E27FC236}">
                <a16:creationId xmlns:a16="http://schemas.microsoft.com/office/drawing/2014/main" id="{175EE0E3-FD54-4DF7-82D6-B855A9F23409}"/>
              </a:ext>
            </a:extLst>
          </p:cNvPr>
          <p:cNvSpPr txBox="1"/>
          <p:nvPr/>
        </p:nvSpPr>
        <p:spPr>
          <a:xfrm>
            <a:off x="3136392" y="5811573"/>
            <a:ext cx="7799832" cy="307777"/>
          </a:xfrm>
          <a:prstGeom prst="rect">
            <a:avLst/>
          </a:prstGeom>
          <a:noFill/>
        </p:spPr>
        <p:txBody>
          <a:bodyPr wrap="square">
            <a:spAutoFit/>
          </a:bodyPr>
          <a:lstStyle/>
          <a:p>
            <a:r>
              <a:rPr lang="en-GB" sz="1400" b="0" i="1" dirty="0">
                <a:solidFill>
                  <a:srgbClr val="242729"/>
                </a:solidFill>
                <a:effectLst/>
                <a:latin typeface="system-ui"/>
              </a:rPr>
              <a:t> </a:t>
            </a:r>
            <a:r>
              <a:rPr lang="en-GB" sz="1400" b="0" i="1" u="sng" dirty="0">
                <a:effectLst/>
                <a:latin typeface="system-ui"/>
                <a:hlinkClick r:id="rId2"/>
              </a:rPr>
              <a:t>Approximation by Superpositions of a Sigmoidal Function</a:t>
            </a:r>
            <a:r>
              <a:rPr lang="en-GB" sz="1400" b="0" i="1" dirty="0">
                <a:solidFill>
                  <a:srgbClr val="242729"/>
                </a:solidFill>
                <a:effectLst/>
                <a:latin typeface="system-ui"/>
              </a:rPr>
              <a:t> (1989), by G. </a:t>
            </a:r>
            <a:r>
              <a:rPr lang="en-GB" sz="1400" b="0" i="1" dirty="0" err="1">
                <a:solidFill>
                  <a:srgbClr val="242729"/>
                </a:solidFill>
                <a:effectLst/>
                <a:latin typeface="system-ui"/>
              </a:rPr>
              <a:t>Cybenko</a:t>
            </a:r>
            <a:endParaRPr lang="en-GB" sz="1400" i="1" dirty="0"/>
          </a:p>
        </p:txBody>
      </p:sp>
      <p:sp>
        <p:nvSpPr>
          <p:cNvPr id="11" name="文本框 10">
            <a:extLst>
              <a:ext uri="{FF2B5EF4-FFF2-40B4-BE49-F238E27FC236}">
                <a16:creationId xmlns:a16="http://schemas.microsoft.com/office/drawing/2014/main" id="{B2F6526B-2D8A-4104-B041-358C7850F753}"/>
              </a:ext>
            </a:extLst>
          </p:cNvPr>
          <p:cNvSpPr txBox="1"/>
          <p:nvPr/>
        </p:nvSpPr>
        <p:spPr>
          <a:xfrm>
            <a:off x="3136392" y="6061586"/>
            <a:ext cx="7799832" cy="307777"/>
          </a:xfrm>
          <a:prstGeom prst="rect">
            <a:avLst/>
          </a:prstGeom>
          <a:noFill/>
        </p:spPr>
        <p:txBody>
          <a:bodyPr wrap="square">
            <a:spAutoFit/>
          </a:bodyPr>
          <a:lstStyle/>
          <a:p>
            <a:r>
              <a:rPr lang="en-GB" sz="1400" b="0" i="1" dirty="0">
                <a:solidFill>
                  <a:srgbClr val="242729"/>
                </a:solidFill>
                <a:effectLst/>
                <a:latin typeface="system-ui"/>
              </a:rPr>
              <a:t> </a:t>
            </a:r>
            <a:r>
              <a:rPr lang="en-GB" sz="1400" b="0" i="1" u="sng" dirty="0">
                <a:effectLst/>
                <a:latin typeface="system-ui"/>
                <a:hlinkClick r:id="rId3"/>
              </a:rPr>
              <a:t>Universality of Deep Convolutional Neural Networks</a:t>
            </a:r>
            <a:r>
              <a:rPr lang="en-GB" sz="1400" b="0" i="1" dirty="0">
                <a:solidFill>
                  <a:srgbClr val="242729"/>
                </a:solidFill>
                <a:effectLst/>
                <a:latin typeface="system-ui"/>
              </a:rPr>
              <a:t> (2020), by Ding-Xuan Zhou</a:t>
            </a:r>
            <a:endParaRPr lang="en-GB" sz="1400" i="1" dirty="0"/>
          </a:p>
        </p:txBody>
      </p:sp>
      <p:sp>
        <p:nvSpPr>
          <p:cNvPr id="13" name="文本框 12">
            <a:extLst>
              <a:ext uri="{FF2B5EF4-FFF2-40B4-BE49-F238E27FC236}">
                <a16:creationId xmlns:a16="http://schemas.microsoft.com/office/drawing/2014/main" id="{0D6401F6-8CD2-4D8F-85A7-7BBAF2D7EBBB}"/>
              </a:ext>
            </a:extLst>
          </p:cNvPr>
          <p:cNvSpPr txBox="1"/>
          <p:nvPr/>
        </p:nvSpPr>
        <p:spPr>
          <a:xfrm>
            <a:off x="1275588" y="2632020"/>
            <a:ext cx="6697980" cy="646331"/>
          </a:xfrm>
          <a:prstGeom prst="rect">
            <a:avLst/>
          </a:prstGeom>
          <a:noFill/>
        </p:spPr>
        <p:txBody>
          <a:bodyPr wrap="square">
            <a:spAutoFit/>
          </a:bodyPr>
          <a:lstStyle/>
          <a:p>
            <a:r>
              <a:rPr lang="en-GB" dirty="0">
                <a:solidFill>
                  <a:srgbClr val="242729"/>
                </a:solidFill>
                <a:latin typeface="+mj-lt"/>
              </a:rPr>
              <a:t>N</a:t>
            </a:r>
            <a:r>
              <a:rPr lang="en-GB" b="0" i="0" dirty="0">
                <a:solidFill>
                  <a:srgbClr val="242729"/>
                </a:solidFill>
                <a:effectLst/>
                <a:latin typeface="+mj-lt"/>
              </a:rPr>
              <a:t>eural Networks can </a:t>
            </a:r>
            <a:r>
              <a:rPr lang="en-GB" b="1" i="0" dirty="0">
                <a:solidFill>
                  <a:srgbClr val="242729"/>
                </a:solidFill>
                <a:effectLst/>
                <a:latin typeface="+mj-lt"/>
              </a:rPr>
              <a:t>approximate</a:t>
            </a:r>
            <a:r>
              <a:rPr lang="en-GB" b="0" i="0" dirty="0">
                <a:solidFill>
                  <a:srgbClr val="242729"/>
                </a:solidFill>
                <a:effectLst/>
                <a:latin typeface="+mj-lt"/>
              </a:rPr>
              <a:t> any </a:t>
            </a:r>
            <a:r>
              <a:rPr lang="en-GB" b="1" i="0" dirty="0">
                <a:solidFill>
                  <a:srgbClr val="242729"/>
                </a:solidFill>
                <a:effectLst/>
                <a:latin typeface="+mj-lt"/>
              </a:rPr>
              <a:t>continuous</a:t>
            </a:r>
            <a:r>
              <a:rPr lang="en-GB" b="0" i="0" dirty="0">
                <a:solidFill>
                  <a:srgbClr val="242729"/>
                </a:solidFill>
                <a:effectLst/>
                <a:latin typeface="+mj-lt"/>
              </a:rPr>
              <a:t> function, but they do not tell you </a:t>
            </a:r>
            <a:r>
              <a:rPr lang="en-GB" b="1" i="0" dirty="0">
                <a:solidFill>
                  <a:srgbClr val="242729"/>
                </a:solidFill>
                <a:effectLst/>
                <a:latin typeface="+mj-lt"/>
              </a:rPr>
              <a:t>how</a:t>
            </a:r>
            <a:endParaRPr lang="en-GB" b="1" dirty="0">
              <a:latin typeface="+mj-lt"/>
            </a:endParaRPr>
          </a:p>
        </p:txBody>
      </p:sp>
      <p:sp>
        <p:nvSpPr>
          <p:cNvPr id="14" name="文本框 13">
            <a:extLst>
              <a:ext uri="{FF2B5EF4-FFF2-40B4-BE49-F238E27FC236}">
                <a16:creationId xmlns:a16="http://schemas.microsoft.com/office/drawing/2014/main" id="{29FB67B9-A79D-4F92-8B1F-757E4E07ABB6}"/>
              </a:ext>
            </a:extLst>
          </p:cNvPr>
          <p:cNvSpPr txBox="1"/>
          <p:nvPr/>
        </p:nvSpPr>
        <p:spPr>
          <a:xfrm>
            <a:off x="1220724" y="3947655"/>
            <a:ext cx="5751576" cy="923330"/>
          </a:xfrm>
          <a:prstGeom prst="rect">
            <a:avLst/>
          </a:prstGeom>
          <a:noFill/>
        </p:spPr>
        <p:txBody>
          <a:bodyPr wrap="square">
            <a:spAutoFit/>
          </a:bodyPr>
          <a:lstStyle/>
          <a:p>
            <a:r>
              <a:rPr lang="en-GB" dirty="0">
                <a:solidFill>
                  <a:srgbClr val="242729"/>
                </a:solidFill>
                <a:latin typeface="+mj-lt"/>
              </a:rPr>
              <a:t>This is where the research starts. It depends on what kind of information (data) you feed for neural network and how you extract the feature (invariance) out of it.</a:t>
            </a:r>
            <a:endParaRPr lang="en-GB" b="1" dirty="0">
              <a:latin typeface="+mj-lt"/>
            </a:endParaRPr>
          </a:p>
        </p:txBody>
      </p:sp>
    </p:spTree>
    <p:extLst>
      <p:ext uri="{BB962C8B-B14F-4D97-AF65-F5344CB8AC3E}">
        <p14:creationId xmlns:p14="http://schemas.microsoft.com/office/powerpoint/2010/main" val="12093734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2DC2C56B-F6E5-43DF-B129-4C816FCDF71A}"/>
              </a:ext>
            </a:extLst>
          </p:cNvPr>
          <p:cNvSpPr txBox="1"/>
          <p:nvPr/>
        </p:nvSpPr>
        <p:spPr>
          <a:xfrm>
            <a:off x="650366" y="1323958"/>
            <a:ext cx="6792849" cy="1384995"/>
          </a:xfrm>
          <a:prstGeom prst="rect">
            <a:avLst/>
          </a:prstGeom>
          <a:noFill/>
        </p:spPr>
        <p:txBody>
          <a:bodyPr wrap="square">
            <a:spAutoFit/>
          </a:bodyPr>
          <a:lstStyle/>
          <a:p>
            <a:pPr marL="342900" indent="-342900">
              <a:buFont typeface="Arial" panose="020B0604020202020204" pitchFamily="34" charset="0"/>
              <a:buChar char="•"/>
            </a:pPr>
            <a:r>
              <a:rPr lang="en-US" sz="2800" dirty="0">
                <a:solidFill>
                  <a:schemeClr val="tx1"/>
                </a:solidFill>
              </a:rPr>
              <a:t>Target</a:t>
            </a:r>
          </a:p>
          <a:p>
            <a:pPr marL="342900" indent="-342900">
              <a:buFont typeface="Arial" panose="020B0604020202020204" pitchFamily="34" charset="0"/>
              <a:buChar char="•"/>
            </a:pPr>
            <a:endParaRPr lang="en-US" sz="2800" dirty="0"/>
          </a:p>
          <a:p>
            <a:pPr marL="342900" indent="-342900">
              <a:buFont typeface="Arial" panose="020B0604020202020204" pitchFamily="34" charset="0"/>
              <a:buChar char="•"/>
            </a:pPr>
            <a:endParaRPr lang="en-US" sz="2800" dirty="0">
              <a:solidFill>
                <a:schemeClr val="tx1"/>
              </a:solidFill>
            </a:endParaRPr>
          </a:p>
        </p:txBody>
      </p:sp>
      <p:sp>
        <p:nvSpPr>
          <p:cNvPr id="9" name="文本框 8">
            <a:extLst>
              <a:ext uri="{FF2B5EF4-FFF2-40B4-BE49-F238E27FC236}">
                <a16:creationId xmlns:a16="http://schemas.microsoft.com/office/drawing/2014/main" id="{EBBE23CC-4629-4399-A8F4-FBBB2EB5AC57}"/>
              </a:ext>
            </a:extLst>
          </p:cNvPr>
          <p:cNvSpPr txBox="1"/>
          <p:nvPr/>
        </p:nvSpPr>
        <p:spPr>
          <a:xfrm>
            <a:off x="1042416" y="2221285"/>
            <a:ext cx="7653528" cy="400110"/>
          </a:xfrm>
          <a:prstGeom prst="rect">
            <a:avLst/>
          </a:prstGeom>
          <a:noFill/>
        </p:spPr>
        <p:txBody>
          <a:bodyPr wrap="square">
            <a:spAutoFit/>
          </a:bodyPr>
          <a:lstStyle/>
          <a:p>
            <a:r>
              <a:rPr lang="en-GB" sz="2000" dirty="0"/>
              <a:t>Find Φ</a:t>
            </a:r>
            <a:r>
              <a:rPr lang="en-US" sz="2000" dirty="0"/>
              <a:t>[</a:t>
            </a:r>
            <a:r>
              <a:rPr lang="en-US" sz="2000" dirty="0" err="1"/>
              <a:t>xyz</a:t>
            </a:r>
            <a:r>
              <a:rPr lang="en-US" sz="2000" dirty="0"/>
              <a:t>] approximated by neural network to describe the FES </a:t>
            </a:r>
          </a:p>
        </p:txBody>
      </p:sp>
      <p:sp>
        <p:nvSpPr>
          <p:cNvPr id="10" name="文本框 9">
            <a:extLst>
              <a:ext uri="{FF2B5EF4-FFF2-40B4-BE49-F238E27FC236}">
                <a16:creationId xmlns:a16="http://schemas.microsoft.com/office/drawing/2014/main" id="{FF7319B4-F5FA-47FD-A7FC-ACE0E054CD34}"/>
              </a:ext>
            </a:extLst>
          </p:cNvPr>
          <p:cNvSpPr txBox="1"/>
          <p:nvPr/>
        </p:nvSpPr>
        <p:spPr>
          <a:xfrm>
            <a:off x="1042416" y="4082718"/>
            <a:ext cx="7059168" cy="1323439"/>
          </a:xfrm>
          <a:prstGeom prst="rect">
            <a:avLst/>
          </a:prstGeom>
          <a:noFill/>
        </p:spPr>
        <p:txBody>
          <a:bodyPr wrap="square">
            <a:spAutoFit/>
          </a:bodyPr>
          <a:lstStyle/>
          <a:p>
            <a:r>
              <a:rPr lang="en-GB" sz="2000" dirty="0"/>
              <a:t>N atoms simulated with M time steps</a:t>
            </a:r>
          </a:p>
          <a:p>
            <a:r>
              <a:rPr lang="en-GB" sz="2000" dirty="0"/>
              <a:t>Data : (M, N, 3)  e.g. (10000, 1024, 3)</a:t>
            </a:r>
          </a:p>
          <a:p>
            <a:r>
              <a:rPr lang="en-GB" sz="2000" dirty="0"/>
              <a:t>	     Atom species: Na (Al, Mg)</a:t>
            </a:r>
          </a:p>
          <a:p>
            <a:r>
              <a:rPr lang="en-GB" sz="2000" dirty="0"/>
              <a:t>	     time interval: </a:t>
            </a:r>
            <a:r>
              <a:rPr lang="en-US" altLang="zh-CN" sz="2000"/>
              <a:t>2</a:t>
            </a:r>
            <a:r>
              <a:rPr lang="en-GB" sz="2000"/>
              <a:t>.0 </a:t>
            </a:r>
            <a:r>
              <a:rPr lang="en-GB" sz="2000" dirty="0"/>
              <a:t>fs </a:t>
            </a:r>
            <a:endParaRPr lang="en-US" sz="2000" dirty="0"/>
          </a:p>
        </p:txBody>
      </p:sp>
      <p:sp>
        <p:nvSpPr>
          <p:cNvPr id="11" name="文本框 10">
            <a:extLst>
              <a:ext uri="{FF2B5EF4-FFF2-40B4-BE49-F238E27FC236}">
                <a16:creationId xmlns:a16="http://schemas.microsoft.com/office/drawing/2014/main" id="{D2AB636D-2F06-4D80-9232-C1D687230793}"/>
              </a:ext>
            </a:extLst>
          </p:cNvPr>
          <p:cNvSpPr txBox="1"/>
          <p:nvPr/>
        </p:nvSpPr>
        <p:spPr>
          <a:xfrm>
            <a:off x="650366" y="3156358"/>
            <a:ext cx="4738497" cy="1384995"/>
          </a:xfrm>
          <a:prstGeom prst="rect">
            <a:avLst/>
          </a:prstGeom>
          <a:noFill/>
        </p:spPr>
        <p:txBody>
          <a:bodyPr wrap="square">
            <a:spAutoFit/>
          </a:bodyPr>
          <a:lstStyle/>
          <a:p>
            <a:pPr marL="342900" indent="-342900">
              <a:buFont typeface="Arial" panose="020B0604020202020204" pitchFamily="34" charset="0"/>
              <a:buChar char="•"/>
            </a:pPr>
            <a:r>
              <a:rPr lang="en-US" sz="2800" dirty="0"/>
              <a:t>Data</a:t>
            </a:r>
            <a:endParaRPr lang="en-US" sz="2800" dirty="0">
              <a:solidFill>
                <a:schemeClr val="tx1"/>
              </a:solidFill>
            </a:endParaRPr>
          </a:p>
          <a:p>
            <a:pPr marL="342900" indent="-342900">
              <a:buFont typeface="Arial" panose="020B0604020202020204" pitchFamily="34" charset="0"/>
              <a:buChar char="•"/>
            </a:pPr>
            <a:endParaRPr lang="en-US" sz="2800" dirty="0"/>
          </a:p>
          <a:p>
            <a:pPr marL="342900" indent="-342900">
              <a:buFont typeface="Arial" panose="020B0604020202020204" pitchFamily="34" charset="0"/>
              <a:buChar char="•"/>
            </a:pPr>
            <a:endParaRPr lang="en-US" sz="2800" dirty="0">
              <a:solidFill>
                <a:schemeClr val="tx1"/>
              </a:solidFill>
            </a:endParaRPr>
          </a:p>
        </p:txBody>
      </p:sp>
    </p:spTree>
    <p:extLst>
      <p:ext uri="{BB962C8B-B14F-4D97-AF65-F5344CB8AC3E}">
        <p14:creationId xmlns:p14="http://schemas.microsoft.com/office/powerpoint/2010/main" val="34996763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3FB1BE77-611B-4D30-8AE3-CD4208ECFB54}"/>
              </a:ext>
            </a:extLst>
          </p:cNvPr>
          <p:cNvSpPr txBox="1"/>
          <p:nvPr/>
        </p:nvSpPr>
        <p:spPr>
          <a:xfrm>
            <a:off x="888110" y="1241662"/>
            <a:ext cx="6792849" cy="2800767"/>
          </a:xfrm>
          <a:prstGeom prst="rect">
            <a:avLst/>
          </a:prstGeom>
          <a:noFill/>
        </p:spPr>
        <p:txBody>
          <a:bodyPr wrap="square">
            <a:spAutoFit/>
          </a:bodyPr>
          <a:lstStyle/>
          <a:p>
            <a:pPr marL="342900" indent="-342900">
              <a:buFont typeface="Arial" panose="020B0604020202020204" pitchFamily="34" charset="0"/>
              <a:buChar char="•"/>
            </a:pPr>
            <a:r>
              <a:rPr lang="en-US" sz="2800" dirty="0">
                <a:solidFill>
                  <a:schemeClr val="tx1"/>
                </a:solidFill>
              </a:rPr>
              <a:t>Some Advances in Deep Learning</a:t>
            </a:r>
          </a:p>
          <a:p>
            <a:pPr marL="342900" indent="-342900">
              <a:buFont typeface="Arial" panose="020B0604020202020204" pitchFamily="34" charset="0"/>
              <a:buChar char="•"/>
            </a:pPr>
            <a:endParaRPr lang="en-US" sz="2800" dirty="0">
              <a:solidFill>
                <a:schemeClr val="tx1"/>
              </a:solidFill>
            </a:endParaRPr>
          </a:p>
          <a:p>
            <a:r>
              <a:rPr lang="en-US" sz="2000" dirty="0"/>
              <a:t>	Extract 3D (</a:t>
            </a:r>
            <a:r>
              <a:rPr lang="en-US" sz="2000" dirty="0" err="1"/>
              <a:t>xyz</a:t>
            </a:r>
            <a:r>
              <a:rPr lang="en-US" sz="2000" dirty="0"/>
              <a:t>) feature is a cutting-edge research 	area. Autopilot, Radar, etc.</a:t>
            </a:r>
          </a:p>
          <a:p>
            <a:endParaRPr lang="en-US" sz="2000" dirty="0">
              <a:solidFill>
                <a:schemeClr val="tx1"/>
              </a:solidFill>
            </a:endParaRPr>
          </a:p>
          <a:p>
            <a:r>
              <a:rPr lang="en-US" sz="2000" dirty="0"/>
              <a:t>	Extract 2D (image) feature is relatively mature, but for 	our purpose it’s not the case because we have every 	pixel to count in a sparse matrix</a:t>
            </a:r>
            <a:endParaRPr lang="en-US" sz="2000" dirty="0">
              <a:solidFill>
                <a:schemeClr val="tx1"/>
              </a:solidFill>
            </a:endParaRPr>
          </a:p>
        </p:txBody>
      </p:sp>
      <p:sp>
        <p:nvSpPr>
          <p:cNvPr id="10" name="文本框 9">
            <a:extLst>
              <a:ext uri="{FF2B5EF4-FFF2-40B4-BE49-F238E27FC236}">
                <a16:creationId xmlns:a16="http://schemas.microsoft.com/office/drawing/2014/main" id="{35D23DFD-852B-4AED-BA26-54D5055D30DD}"/>
              </a:ext>
            </a:extLst>
          </p:cNvPr>
          <p:cNvSpPr txBox="1"/>
          <p:nvPr/>
        </p:nvSpPr>
        <p:spPr>
          <a:xfrm>
            <a:off x="888110" y="4204454"/>
            <a:ext cx="6884290" cy="1754326"/>
          </a:xfrm>
          <a:prstGeom prst="rect">
            <a:avLst/>
          </a:prstGeom>
          <a:noFill/>
        </p:spPr>
        <p:txBody>
          <a:bodyPr wrap="square">
            <a:spAutoFit/>
          </a:bodyPr>
          <a:lstStyle/>
          <a:p>
            <a:pPr marL="342900" indent="-342900">
              <a:buFont typeface="Arial" panose="020B0604020202020204" pitchFamily="34" charset="0"/>
              <a:buChar char="•"/>
            </a:pPr>
            <a:r>
              <a:rPr lang="en-US" sz="2800" dirty="0">
                <a:solidFill>
                  <a:schemeClr val="tx1"/>
                </a:solidFill>
              </a:rPr>
              <a:t>Domain Knowledge</a:t>
            </a:r>
          </a:p>
          <a:p>
            <a:pPr marL="342900" indent="-342900">
              <a:buFont typeface="Arial" panose="020B0604020202020204" pitchFamily="34" charset="0"/>
              <a:buChar char="•"/>
            </a:pPr>
            <a:endParaRPr lang="en-US" sz="2000" dirty="0">
              <a:solidFill>
                <a:schemeClr val="tx1"/>
              </a:solidFill>
            </a:endParaRPr>
          </a:p>
          <a:p>
            <a:r>
              <a:rPr lang="en-US" sz="2000" dirty="0">
                <a:solidFill>
                  <a:schemeClr val="tx1"/>
                </a:solidFill>
              </a:rPr>
              <a:t>	Materials properties are closely related to their 	structure, one of the best way to characterize materials 	structure is XRD (1D feature)	 </a:t>
            </a:r>
          </a:p>
        </p:txBody>
      </p:sp>
    </p:spTree>
    <p:extLst>
      <p:ext uri="{BB962C8B-B14F-4D97-AF65-F5344CB8AC3E}">
        <p14:creationId xmlns:p14="http://schemas.microsoft.com/office/powerpoint/2010/main" val="2352152638"/>
      </p:ext>
    </p:extLst>
  </p:cSld>
  <p:clrMapOvr>
    <a:masterClrMapping/>
  </p:clrMapOvr>
</p:sld>
</file>

<file path=ppt/theme/theme1.xml><?xml version="1.0" encoding="utf-8"?>
<a:theme xmlns:a="http://schemas.openxmlformats.org/drawingml/2006/main" name="Imperial College London Theme">
  <a:themeElements>
    <a:clrScheme name="Imperial College London Presentation">
      <a:dk1>
        <a:srgbClr val="000000"/>
      </a:dk1>
      <a:lt1>
        <a:sysClr val="window" lastClr="FFFFFF"/>
      </a:lt1>
      <a:dk2>
        <a:srgbClr val="003E74"/>
      </a:dk2>
      <a:lt2>
        <a:srgbClr val="9D9D9D"/>
      </a:lt2>
      <a:accent1>
        <a:srgbClr val="0085CA"/>
      </a:accent1>
      <a:accent2>
        <a:srgbClr val="006EAF"/>
      </a:accent2>
      <a:accent3>
        <a:srgbClr val="0CA1CD"/>
      </a:accent3>
      <a:accent4>
        <a:srgbClr val="008EAA"/>
      </a:accent4>
      <a:accent5>
        <a:srgbClr val="379F9F"/>
      </a:accent5>
      <a:accent6>
        <a:srgbClr val="0085CA"/>
      </a:accent6>
      <a:hlink>
        <a:srgbClr val="0085CA"/>
      </a:hlink>
      <a:folHlink>
        <a:srgbClr val="0085CA"/>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Imperial College London Presentation">
      <a:dk1>
        <a:srgbClr val="000000"/>
      </a:dk1>
      <a:lt1>
        <a:sysClr val="window" lastClr="FFFFFF"/>
      </a:lt1>
      <a:dk2>
        <a:srgbClr val="003E74"/>
      </a:dk2>
      <a:lt2>
        <a:srgbClr val="9D9D9D"/>
      </a:lt2>
      <a:accent1>
        <a:srgbClr val="0085CA"/>
      </a:accent1>
      <a:accent2>
        <a:srgbClr val="006EAF"/>
      </a:accent2>
      <a:accent3>
        <a:srgbClr val="0CA1CD"/>
      </a:accent3>
      <a:accent4>
        <a:srgbClr val="008EAA"/>
      </a:accent4>
      <a:accent5>
        <a:srgbClr val="379F9F"/>
      </a:accent5>
      <a:accent6>
        <a:srgbClr val="0085CA"/>
      </a:accent6>
      <a:hlink>
        <a:srgbClr val="0085CA"/>
      </a:hlink>
      <a:folHlink>
        <a:srgbClr val="0085CA"/>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Imperial College London Presentation">
      <a:dk1>
        <a:srgbClr val="000000"/>
      </a:dk1>
      <a:lt1>
        <a:sysClr val="window" lastClr="FFFFFF"/>
      </a:lt1>
      <a:dk2>
        <a:srgbClr val="003E74"/>
      </a:dk2>
      <a:lt2>
        <a:srgbClr val="9D9D9D"/>
      </a:lt2>
      <a:accent1>
        <a:srgbClr val="0085CA"/>
      </a:accent1>
      <a:accent2>
        <a:srgbClr val="006EAF"/>
      </a:accent2>
      <a:accent3>
        <a:srgbClr val="0CA1CD"/>
      </a:accent3>
      <a:accent4>
        <a:srgbClr val="008EAA"/>
      </a:accent4>
      <a:accent5>
        <a:srgbClr val="379F9F"/>
      </a:accent5>
      <a:accent6>
        <a:srgbClr val="0085CA"/>
      </a:accent6>
      <a:hlink>
        <a:srgbClr val="0085CA"/>
      </a:hlink>
      <a:folHlink>
        <a:srgbClr val="0085CA"/>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4184</TotalTime>
  <Words>1450</Words>
  <Application>Microsoft Office PowerPoint</Application>
  <PresentationFormat>全屏显示(4:3)</PresentationFormat>
  <Paragraphs>240</Paragraphs>
  <Slides>30</Slides>
  <Notes>2</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30</vt:i4>
      </vt:variant>
    </vt:vector>
  </HeadingPairs>
  <TitlesOfParts>
    <vt:vector size="36" baseType="lpstr">
      <vt:lpstr>Linux Libertine</vt:lpstr>
      <vt:lpstr>system-ui</vt:lpstr>
      <vt:lpstr>Arial</vt:lpstr>
      <vt:lpstr>Calibri</vt:lpstr>
      <vt:lpstr>Wingdings</vt:lpstr>
      <vt:lpstr>Imperial College London Theme</vt:lpstr>
      <vt:lpstr>Deep Learning and Molecular modelling</vt:lpstr>
      <vt:lpstr>PowerPoint 演示文稿</vt:lpstr>
      <vt:lpstr>PowerPoint 演示文稿</vt:lpstr>
      <vt:lpstr>PowerPoint 演示文稿</vt:lpstr>
      <vt:lpstr>F = U - TS  (NVT) G = U + PV – TS  (NPT)</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What is GAN?</vt:lpstr>
      <vt:lpstr>Why Wasserstein?</vt:lpstr>
      <vt:lpstr>What is style?</vt:lpstr>
      <vt:lpstr>StylizedWGAN in 3D?</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Generative Adversarial Network (GAN)</dc:title>
  <dc:creator>crximperial@gmail.com</dc:creator>
  <cp:lastModifiedBy>Chen, Ruixuan</cp:lastModifiedBy>
  <cp:revision>97</cp:revision>
  <dcterms:created xsi:type="dcterms:W3CDTF">2020-07-10T01:33:33Z</dcterms:created>
  <dcterms:modified xsi:type="dcterms:W3CDTF">2023-05-30T08:30:57Z</dcterms:modified>
</cp:coreProperties>
</file>